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  <p:sldMasterId id="2147483674" r:id="rId5"/>
  </p:sldMasterIdLst>
  <p:notesMasterIdLst>
    <p:notesMasterId r:id="rId21"/>
  </p:notesMasterIdLst>
  <p:handoutMasterIdLst>
    <p:handoutMasterId r:id="rId22"/>
  </p:handoutMasterIdLst>
  <p:sldIdLst>
    <p:sldId id="296" r:id="rId6"/>
    <p:sldId id="454" r:id="rId7"/>
    <p:sldId id="302" r:id="rId8"/>
    <p:sldId id="293" r:id="rId9"/>
    <p:sldId id="270" r:id="rId10"/>
    <p:sldId id="442" r:id="rId11"/>
    <p:sldId id="436" r:id="rId12"/>
    <p:sldId id="446" r:id="rId13"/>
    <p:sldId id="452" r:id="rId14"/>
    <p:sldId id="443" r:id="rId15"/>
    <p:sldId id="455" r:id="rId16"/>
    <p:sldId id="448" r:id="rId17"/>
    <p:sldId id="450" r:id="rId18"/>
    <p:sldId id="345" r:id="rId19"/>
    <p:sldId id="433" r:id="rId20"/>
  </p:sldIdLst>
  <p:sldSz cx="12192000" cy="6858000"/>
  <p:notesSz cx="6742113" cy="9799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92D050"/>
    <a:srgbClr val="000000"/>
    <a:srgbClr val="90C852"/>
    <a:srgbClr val="A0B5FF"/>
    <a:srgbClr val="99CC00"/>
    <a:srgbClr val="FF9900"/>
    <a:srgbClr val="034EA2"/>
    <a:srgbClr val="ADEA00"/>
    <a:srgbClr val="4BC5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1"/>
    <p:restoredTop sz="57966" autoAdjust="0"/>
  </p:normalViewPr>
  <p:slideViewPr>
    <p:cSldViewPr snapToGrid="0">
      <p:cViewPr varScale="1">
        <p:scale>
          <a:sx n="67" d="100"/>
          <a:sy n="67" d="100"/>
        </p:scale>
        <p:origin x="2384" y="184"/>
      </p:cViewPr>
      <p:guideLst>
        <p:guide orient="horz" pos="209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1FF5C6-4F06-4BA5-A0A1-35E5283062BC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4AF6995-622B-444B-8E73-335D81EE26D4}">
      <dgm:prSet phldrT="[Text]"/>
      <dgm:spPr/>
      <dgm:t>
        <a:bodyPr/>
        <a:lstStyle/>
        <a:p>
          <a:r>
            <a:rPr lang="en-GB" dirty="0">
              <a:latin typeface="EC Square Sans Cond Pro" panose="020B0506040000020004" pitchFamily="34" charset="0"/>
            </a:rPr>
            <a:t>EU Energy Platform </a:t>
          </a:r>
          <a:endParaRPr lang="en-US" dirty="0">
            <a:latin typeface="EC Square Sans Cond Pro" panose="020B0506040000020004" pitchFamily="34" charset="0"/>
          </a:endParaRPr>
        </a:p>
      </dgm:t>
    </dgm:pt>
    <dgm:pt modelId="{52B10BD0-B892-4491-ABFF-0ADB3D6887CB}" type="parTrans" cxnId="{A76A7BD9-3DCD-4633-A345-F8451C66D03A}">
      <dgm:prSet/>
      <dgm:spPr/>
      <dgm:t>
        <a:bodyPr/>
        <a:lstStyle/>
        <a:p>
          <a:endParaRPr lang="en-US"/>
        </a:p>
      </dgm:t>
    </dgm:pt>
    <dgm:pt modelId="{E5860AFD-D3FE-4993-9A13-98A13784050C}" type="sibTrans" cxnId="{A76A7BD9-3DCD-4633-A345-F8451C66D03A}">
      <dgm:prSet/>
      <dgm:spPr/>
      <dgm:t>
        <a:bodyPr/>
        <a:lstStyle/>
        <a:p>
          <a:endParaRPr lang="en-US"/>
        </a:p>
      </dgm:t>
    </dgm:pt>
    <dgm:pt modelId="{1D7234A6-5B60-4972-86E7-89848AB8FF6B}">
      <dgm:prSet phldrT="[Text]"/>
      <dgm:spPr/>
      <dgm:t>
        <a:bodyPr/>
        <a:lstStyle/>
        <a:p>
          <a:r>
            <a:rPr lang="en-GB" dirty="0">
              <a:latin typeface="EC Square Sans Cond Pro" panose="020B0506040000020004" pitchFamily="34" charset="0"/>
            </a:rPr>
            <a:t>Save Gas for a Safe Winter</a:t>
          </a:r>
          <a:endParaRPr lang="en-US" dirty="0">
            <a:latin typeface="EC Square Sans Cond Pro" panose="020B0506040000020004" pitchFamily="34" charset="0"/>
          </a:endParaRPr>
        </a:p>
      </dgm:t>
    </dgm:pt>
    <dgm:pt modelId="{E7B94908-814D-4737-8A31-FA7FF0FE9527}" type="parTrans" cxnId="{DDADAA51-2FCC-4E86-8DBC-E554DA25A0FC}">
      <dgm:prSet/>
      <dgm:spPr/>
      <dgm:t>
        <a:bodyPr/>
        <a:lstStyle/>
        <a:p>
          <a:endParaRPr lang="en-US"/>
        </a:p>
      </dgm:t>
    </dgm:pt>
    <dgm:pt modelId="{7E6FE1D0-79A5-4EDE-951E-990CED51676D}" type="sibTrans" cxnId="{DDADAA51-2FCC-4E86-8DBC-E554DA25A0FC}">
      <dgm:prSet/>
      <dgm:spPr/>
      <dgm:t>
        <a:bodyPr/>
        <a:lstStyle/>
        <a:p>
          <a:endParaRPr lang="en-US"/>
        </a:p>
      </dgm:t>
    </dgm:pt>
    <dgm:pt modelId="{E25A7F3C-8A99-4A43-9366-9691E5D19090}">
      <dgm:prSet phldrT="[Text]"/>
      <dgm:spPr/>
      <dgm:t>
        <a:bodyPr/>
        <a:lstStyle/>
        <a:p>
          <a:r>
            <a:rPr lang="en-GB" dirty="0">
              <a:latin typeface="EC Square Sans Cond Pro" panose="020B0506040000020004" pitchFamily="34" charset="0"/>
            </a:rPr>
            <a:t>European Gas Demand Reduction Plan</a:t>
          </a:r>
          <a:endParaRPr lang="en-US" dirty="0">
            <a:latin typeface="EC Square Sans Cond Pro" panose="020B0506040000020004" pitchFamily="34" charset="0"/>
          </a:endParaRPr>
        </a:p>
      </dgm:t>
    </dgm:pt>
    <dgm:pt modelId="{375260D0-8971-48C3-861E-2C0658CB5895}" type="parTrans" cxnId="{C28CBEE4-56FC-43E1-9054-55B03F7ADEE0}">
      <dgm:prSet/>
      <dgm:spPr/>
      <dgm:t>
        <a:bodyPr/>
        <a:lstStyle/>
        <a:p>
          <a:endParaRPr lang="en-US"/>
        </a:p>
      </dgm:t>
    </dgm:pt>
    <dgm:pt modelId="{EFA95AD8-72BC-4BAD-9F06-4A618864AECE}" type="sibTrans" cxnId="{C28CBEE4-56FC-43E1-9054-55B03F7ADEE0}">
      <dgm:prSet/>
      <dgm:spPr/>
      <dgm:t>
        <a:bodyPr/>
        <a:lstStyle/>
        <a:p>
          <a:endParaRPr lang="en-US"/>
        </a:p>
      </dgm:t>
    </dgm:pt>
    <dgm:pt modelId="{491ED6C9-F39F-4C74-A15F-1769051A34A6}">
      <dgm:prSet phldrT="[Text]"/>
      <dgm:spPr/>
      <dgm:t>
        <a:bodyPr/>
        <a:lstStyle/>
        <a:p>
          <a:r>
            <a:rPr lang="en-GB" dirty="0">
              <a:latin typeface="EC Square Sans Cond Pro" panose="020B0506040000020004" pitchFamily="34" charset="0"/>
            </a:rPr>
            <a:t>Regulation on Emergency intervention to Address High Energy Prices </a:t>
          </a:r>
          <a:endParaRPr lang="en-US" dirty="0">
            <a:latin typeface="EC Square Sans Cond Pro" panose="020B0506040000020004" pitchFamily="34" charset="0"/>
          </a:endParaRPr>
        </a:p>
      </dgm:t>
    </dgm:pt>
    <dgm:pt modelId="{F41F8BBB-F87A-4178-B831-1A7A80E59B17}" type="parTrans" cxnId="{34CF6D7E-082C-4110-AA22-1561131AB784}">
      <dgm:prSet/>
      <dgm:spPr/>
      <dgm:t>
        <a:bodyPr/>
        <a:lstStyle/>
        <a:p>
          <a:endParaRPr lang="en-US"/>
        </a:p>
      </dgm:t>
    </dgm:pt>
    <dgm:pt modelId="{07BA2294-9228-4881-8C98-6584EB309C71}" type="sibTrans" cxnId="{34CF6D7E-082C-4110-AA22-1561131AB784}">
      <dgm:prSet/>
      <dgm:spPr/>
      <dgm:t>
        <a:bodyPr/>
        <a:lstStyle/>
        <a:p>
          <a:endParaRPr lang="en-US"/>
        </a:p>
      </dgm:t>
    </dgm:pt>
    <dgm:pt modelId="{EFD8ED76-16C5-44D4-A8CA-CAAFB0A2AC13}">
      <dgm:prSet phldrT="[Text]" custT="1"/>
      <dgm:spPr/>
      <dgm:t>
        <a:bodyPr/>
        <a:lstStyle/>
        <a:p>
          <a:r>
            <a:rPr lang="en-IE" sz="2100" b="0" dirty="0" err="1">
              <a:latin typeface="EC Square Sans Cond Pro" panose="020B0506040000020004" pitchFamily="34" charset="0"/>
            </a:rPr>
            <a:t>RePowerEU</a:t>
          </a:r>
          <a:r>
            <a:rPr lang="en-IE" sz="2100" b="0" dirty="0">
              <a:latin typeface="EC Square Sans Cond Pro" panose="020B0506040000020004" pitchFamily="34" charset="0"/>
            </a:rPr>
            <a:t> Plan</a:t>
          </a:r>
          <a:endParaRPr lang="en-US" sz="2100" b="0" dirty="0">
            <a:latin typeface="EC Square Sans Cond Pro" panose="020B0506040000020004" pitchFamily="34" charset="0"/>
          </a:endParaRPr>
        </a:p>
      </dgm:t>
    </dgm:pt>
    <dgm:pt modelId="{7297A19C-A468-4DE6-B833-34B04CB13639}" type="parTrans" cxnId="{89ECCF28-F958-4DF0-B135-544DE53529BC}">
      <dgm:prSet/>
      <dgm:spPr/>
      <dgm:t>
        <a:bodyPr/>
        <a:lstStyle/>
        <a:p>
          <a:endParaRPr lang="en-US"/>
        </a:p>
      </dgm:t>
    </dgm:pt>
    <dgm:pt modelId="{9A3E36C6-0344-45DC-A225-A01982987D86}" type="sibTrans" cxnId="{89ECCF28-F958-4DF0-B135-544DE53529BC}">
      <dgm:prSet/>
      <dgm:spPr/>
      <dgm:t>
        <a:bodyPr/>
        <a:lstStyle/>
        <a:p>
          <a:endParaRPr lang="en-US"/>
        </a:p>
      </dgm:t>
    </dgm:pt>
    <dgm:pt modelId="{F994B53D-DFCE-44C1-A4A9-2EA415B04E4B}">
      <dgm:prSet phldrT="[Text]"/>
      <dgm:spPr/>
      <dgm:t>
        <a:bodyPr/>
        <a:lstStyle/>
        <a:p>
          <a:r>
            <a:rPr lang="en-IE" dirty="0">
              <a:latin typeface="EC Square Sans Cond Pro" panose="020B0506040000020004" pitchFamily="34" charset="0"/>
            </a:rPr>
            <a:t>Gas Storage Regulation</a:t>
          </a:r>
          <a:endParaRPr lang="en-US" dirty="0">
            <a:latin typeface="EC Square Sans Cond Pro" panose="020B0506040000020004" pitchFamily="34" charset="0"/>
          </a:endParaRPr>
        </a:p>
      </dgm:t>
    </dgm:pt>
    <dgm:pt modelId="{5F766479-40E1-4D1D-ADC4-A1C047DED4F2}" type="parTrans" cxnId="{006E8DCF-B558-4071-A80E-C2F2E469CFB8}">
      <dgm:prSet/>
      <dgm:spPr/>
      <dgm:t>
        <a:bodyPr/>
        <a:lstStyle/>
        <a:p>
          <a:endParaRPr lang="en-US"/>
        </a:p>
      </dgm:t>
    </dgm:pt>
    <dgm:pt modelId="{8306C107-F591-480B-BDC1-80BF613EEE9F}" type="sibTrans" cxnId="{006E8DCF-B558-4071-A80E-C2F2E469CFB8}">
      <dgm:prSet/>
      <dgm:spPr/>
      <dgm:t>
        <a:bodyPr/>
        <a:lstStyle/>
        <a:p>
          <a:endParaRPr lang="en-US"/>
        </a:p>
      </dgm:t>
    </dgm:pt>
    <dgm:pt modelId="{400BBB78-3BB9-411C-AE88-407E483FE053}">
      <dgm:prSet phldrT="[Text]"/>
      <dgm:spPr/>
      <dgm:t>
        <a:bodyPr/>
        <a:lstStyle/>
        <a:p>
          <a:endParaRPr lang="en-US" dirty="0"/>
        </a:p>
      </dgm:t>
    </dgm:pt>
    <dgm:pt modelId="{B5352581-581A-442A-B68B-C0483833C7FB}" type="parTrans" cxnId="{12FB5BD7-E622-47AD-B3C2-D2FAC5195800}">
      <dgm:prSet/>
      <dgm:spPr/>
      <dgm:t>
        <a:bodyPr/>
        <a:lstStyle/>
        <a:p>
          <a:endParaRPr lang="en-US"/>
        </a:p>
      </dgm:t>
    </dgm:pt>
    <dgm:pt modelId="{9BB84587-A7C5-4076-A01C-28FF18A3A654}" type="sibTrans" cxnId="{12FB5BD7-E622-47AD-B3C2-D2FAC5195800}">
      <dgm:prSet/>
      <dgm:spPr/>
      <dgm:t>
        <a:bodyPr/>
        <a:lstStyle/>
        <a:p>
          <a:endParaRPr lang="en-US"/>
        </a:p>
      </dgm:t>
    </dgm:pt>
    <dgm:pt modelId="{F8904051-54EC-4732-9321-B86028B986A1}">
      <dgm:prSet phldrT="[Text]"/>
      <dgm:spPr/>
      <dgm:t>
        <a:bodyPr/>
        <a:lstStyle/>
        <a:p>
          <a:r>
            <a:rPr lang="en-IE" dirty="0">
              <a:latin typeface="EC Square Sans Cond Pro" panose="020B0506040000020004" pitchFamily="34" charset="0"/>
            </a:rPr>
            <a:t>Gas Demand Reduction Regulation</a:t>
          </a:r>
          <a:endParaRPr lang="en-US" dirty="0">
            <a:latin typeface="EC Square Sans Cond Pro" panose="020B0506040000020004" pitchFamily="34" charset="0"/>
          </a:endParaRPr>
        </a:p>
      </dgm:t>
    </dgm:pt>
    <dgm:pt modelId="{4B59364C-75EA-494D-9374-CECC5F6C1AFB}" type="parTrans" cxnId="{C65B8867-C6A9-4D25-A97F-57F111A90B1E}">
      <dgm:prSet/>
      <dgm:spPr/>
      <dgm:t>
        <a:bodyPr/>
        <a:lstStyle/>
        <a:p>
          <a:endParaRPr lang="en-US"/>
        </a:p>
      </dgm:t>
    </dgm:pt>
    <dgm:pt modelId="{FFD3CE16-A5F8-4158-94A0-D332352D4774}" type="sibTrans" cxnId="{C65B8867-C6A9-4D25-A97F-57F111A90B1E}">
      <dgm:prSet/>
      <dgm:spPr/>
      <dgm:t>
        <a:bodyPr/>
        <a:lstStyle/>
        <a:p>
          <a:endParaRPr lang="en-US"/>
        </a:p>
      </dgm:t>
    </dgm:pt>
    <dgm:pt modelId="{584AC946-5EE0-46B9-993F-0A080278A1F0}" type="pres">
      <dgm:prSet presAssocID="{5E1FF5C6-4F06-4BA5-A0A1-35E5283062BC}" presName="Name0" presStyleCnt="0">
        <dgm:presLayoutVars>
          <dgm:chMax val="7"/>
          <dgm:chPref val="7"/>
          <dgm:dir/>
        </dgm:presLayoutVars>
      </dgm:prSet>
      <dgm:spPr/>
    </dgm:pt>
    <dgm:pt modelId="{7F636448-0069-4683-9657-189556E50CE9}" type="pres">
      <dgm:prSet presAssocID="{5E1FF5C6-4F06-4BA5-A0A1-35E5283062BC}" presName="Name1" presStyleCnt="0"/>
      <dgm:spPr/>
    </dgm:pt>
    <dgm:pt modelId="{61129E5E-9CD7-49BB-BF1E-D4AA70B8F168}" type="pres">
      <dgm:prSet presAssocID="{5E1FF5C6-4F06-4BA5-A0A1-35E5283062BC}" presName="cycle" presStyleCnt="0"/>
      <dgm:spPr/>
    </dgm:pt>
    <dgm:pt modelId="{98DD50D2-6497-4063-A072-DB206E5F0445}" type="pres">
      <dgm:prSet presAssocID="{5E1FF5C6-4F06-4BA5-A0A1-35E5283062BC}" presName="srcNode" presStyleLbl="node1" presStyleIdx="0" presStyleCnt="7"/>
      <dgm:spPr/>
    </dgm:pt>
    <dgm:pt modelId="{E630A019-918A-44B0-9442-53DEA4E536E9}" type="pres">
      <dgm:prSet presAssocID="{5E1FF5C6-4F06-4BA5-A0A1-35E5283062BC}" presName="conn" presStyleLbl="parChTrans1D2" presStyleIdx="0" presStyleCnt="1"/>
      <dgm:spPr/>
    </dgm:pt>
    <dgm:pt modelId="{B905F526-17A7-4C3B-A3C6-BE46E92E76C1}" type="pres">
      <dgm:prSet presAssocID="{5E1FF5C6-4F06-4BA5-A0A1-35E5283062BC}" presName="extraNode" presStyleLbl="node1" presStyleIdx="0" presStyleCnt="7"/>
      <dgm:spPr/>
    </dgm:pt>
    <dgm:pt modelId="{100F680E-D8F0-4D0E-A1EE-60CF202BE13A}" type="pres">
      <dgm:prSet presAssocID="{5E1FF5C6-4F06-4BA5-A0A1-35E5283062BC}" presName="dstNode" presStyleLbl="node1" presStyleIdx="0" presStyleCnt="7"/>
      <dgm:spPr/>
    </dgm:pt>
    <dgm:pt modelId="{4DEB6757-AC34-49FE-AC3B-CF4D228F6BA5}" type="pres">
      <dgm:prSet presAssocID="{EFD8ED76-16C5-44D4-A8CA-CAAFB0A2AC13}" presName="text_1" presStyleLbl="node1" presStyleIdx="0" presStyleCnt="7">
        <dgm:presLayoutVars>
          <dgm:bulletEnabled val="1"/>
        </dgm:presLayoutVars>
      </dgm:prSet>
      <dgm:spPr/>
    </dgm:pt>
    <dgm:pt modelId="{F304AA16-ADFD-4AB1-B977-47A562D24289}" type="pres">
      <dgm:prSet presAssocID="{EFD8ED76-16C5-44D4-A8CA-CAAFB0A2AC13}" presName="accent_1" presStyleCnt="0"/>
      <dgm:spPr/>
    </dgm:pt>
    <dgm:pt modelId="{49390EB2-FF8F-4E88-B551-F382D1310FC2}" type="pres">
      <dgm:prSet presAssocID="{EFD8ED76-16C5-44D4-A8CA-CAAFB0A2AC13}" presName="accentRepeatNode" presStyleLbl="solidFgAcc1" presStyleIdx="0" presStyleCnt="7"/>
      <dgm:spPr/>
    </dgm:pt>
    <dgm:pt modelId="{8D935AE1-F591-4D45-A4C4-006AE063175F}" type="pres">
      <dgm:prSet presAssocID="{F994B53D-DFCE-44C1-A4A9-2EA415B04E4B}" presName="text_2" presStyleLbl="node1" presStyleIdx="1" presStyleCnt="7">
        <dgm:presLayoutVars>
          <dgm:bulletEnabled val="1"/>
        </dgm:presLayoutVars>
      </dgm:prSet>
      <dgm:spPr/>
    </dgm:pt>
    <dgm:pt modelId="{EEB17FB8-0AD6-4334-9211-49ECA5257F8F}" type="pres">
      <dgm:prSet presAssocID="{F994B53D-DFCE-44C1-A4A9-2EA415B04E4B}" presName="accent_2" presStyleCnt="0"/>
      <dgm:spPr/>
    </dgm:pt>
    <dgm:pt modelId="{CE9BBECA-3EAF-4DA9-8D25-C1E9DEEF7130}" type="pres">
      <dgm:prSet presAssocID="{F994B53D-DFCE-44C1-A4A9-2EA415B04E4B}" presName="accentRepeatNode" presStyleLbl="solidFgAcc1" presStyleIdx="1" presStyleCnt="7"/>
      <dgm:spPr/>
    </dgm:pt>
    <dgm:pt modelId="{ABA22760-9643-498A-B243-DF81D6892739}" type="pres">
      <dgm:prSet presAssocID="{A4AF6995-622B-444B-8E73-335D81EE26D4}" presName="text_3" presStyleLbl="node1" presStyleIdx="2" presStyleCnt="7">
        <dgm:presLayoutVars>
          <dgm:bulletEnabled val="1"/>
        </dgm:presLayoutVars>
      </dgm:prSet>
      <dgm:spPr/>
    </dgm:pt>
    <dgm:pt modelId="{D804E469-C2EA-4069-BC05-C5FF47290D0F}" type="pres">
      <dgm:prSet presAssocID="{A4AF6995-622B-444B-8E73-335D81EE26D4}" presName="accent_3" presStyleCnt="0"/>
      <dgm:spPr/>
    </dgm:pt>
    <dgm:pt modelId="{B69C927A-4AA0-4386-AFC5-A754B26CB815}" type="pres">
      <dgm:prSet presAssocID="{A4AF6995-622B-444B-8E73-335D81EE26D4}" presName="accentRepeatNode" presStyleLbl="solidFgAcc1" presStyleIdx="2" presStyleCnt="7"/>
      <dgm:spPr/>
    </dgm:pt>
    <dgm:pt modelId="{6650EC92-1333-450E-922C-F1B3F8E91C39}" type="pres">
      <dgm:prSet presAssocID="{1D7234A6-5B60-4972-86E7-89848AB8FF6B}" presName="text_4" presStyleLbl="node1" presStyleIdx="3" presStyleCnt="7">
        <dgm:presLayoutVars>
          <dgm:bulletEnabled val="1"/>
        </dgm:presLayoutVars>
      </dgm:prSet>
      <dgm:spPr/>
    </dgm:pt>
    <dgm:pt modelId="{98E2FA34-B991-4EF5-893B-20C2454C5E48}" type="pres">
      <dgm:prSet presAssocID="{1D7234A6-5B60-4972-86E7-89848AB8FF6B}" presName="accent_4" presStyleCnt="0"/>
      <dgm:spPr/>
    </dgm:pt>
    <dgm:pt modelId="{43D4D42C-194D-4573-B648-FFC1B8218655}" type="pres">
      <dgm:prSet presAssocID="{1D7234A6-5B60-4972-86E7-89848AB8FF6B}" presName="accentRepeatNode" presStyleLbl="solidFgAcc1" presStyleIdx="3" presStyleCnt="7" custLinFactNeighborX="-9688" custLinFactNeighborY="10055"/>
      <dgm:spPr/>
    </dgm:pt>
    <dgm:pt modelId="{9FB90174-A3BF-45F4-B7CF-4C482DF595ED}" type="pres">
      <dgm:prSet presAssocID="{E25A7F3C-8A99-4A43-9366-9691E5D19090}" presName="text_5" presStyleLbl="node1" presStyleIdx="4" presStyleCnt="7">
        <dgm:presLayoutVars>
          <dgm:bulletEnabled val="1"/>
        </dgm:presLayoutVars>
      </dgm:prSet>
      <dgm:spPr/>
    </dgm:pt>
    <dgm:pt modelId="{26315942-8B75-4AA4-A5C3-2AFDC71A13F6}" type="pres">
      <dgm:prSet presAssocID="{E25A7F3C-8A99-4A43-9366-9691E5D19090}" presName="accent_5" presStyleCnt="0"/>
      <dgm:spPr/>
    </dgm:pt>
    <dgm:pt modelId="{BFD5AE87-D849-4800-B56E-080F37D7AE7B}" type="pres">
      <dgm:prSet presAssocID="{E25A7F3C-8A99-4A43-9366-9691E5D19090}" presName="accentRepeatNode" presStyleLbl="solidFgAcc1" presStyleIdx="4" presStyleCnt="7"/>
      <dgm:spPr/>
    </dgm:pt>
    <dgm:pt modelId="{385A5159-7074-47E1-AC42-E557F7845D5F}" type="pres">
      <dgm:prSet presAssocID="{F8904051-54EC-4732-9321-B86028B986A1}" presName="text_6" presStyleLbl="node1" presStyleIdx="5" presStyleCnt="7">
        <dgm:presLayoutVars>
          <dgm:bulletEnabled val="1"/>
        </dgm:presLayoutVars>
      </dgm:prSet>
      <dgm:spPr/>
    </dgm:pt>
    <dgm:pt modelId="{01E54ACB-41E5-4CBC-A34F-9FA1D6AC1CDD}" type="pres">
      <dgm:prSet presAssocID="{F8904051-54EC-4732-9321-B86028B986A1}" presName="accent_6" presStyleCnt="0"/>
      <dgm:spPr/>
    </dgm:pt>
    <dgm:pt modelId="{D5F17020-511A-4CE3-A38F-C60D2E005305}" type="pres">
      <dgm:prSet presAssocID="{F8904051-54EC-4732-9321-B86028B986A1}" presName="accentRepeatNode" presStyleLbl="solidFgAcc1" presStyleIdx="5" presStyleCnt="7"/>
      <dgm:spPr/>
    </dgm:pt>
    <dgm:pt modelId="{C77DFA60-35E3-40AC-9D5C-ADE37295C048}" type="pres">
      <dgm:prSet presAssocID="{491ED6C9-F39F-4C74-A15F-1769051A34A6}" presName="text_7" presStyleLbl="node1" presStyleIdx="6" presStyleCnt="7">
        <dgm:presLayoutVars>
          <dgm:bulletEnabled val="1"/>
        </dgm:presLayoutVars>
      </dgm:prSet>
      <dgm:spPr/>
    </dgm:pt>
    <dgm:pt modelId="{7D195E14-43B5-4212-80FD-B447397E8A7C}" type="pres">
      <dgm:prSet presAssocID="{491ED6C9-F39F-4C74-A15F-1769051A34A6}" presName="accent_7" presStyleCnt="0"/>
      <dgm:spPr/>
    </dgm:pt>
    <dgm:pt modelId="{AE0569F1-0E36-4D90-912A-634FF75D9E30}" type="pres">
      <dgm:prSet presAssocID="{491ED6C9-F39F-4C74-A15F-1769051A34A6}" presName="accentRepeatNode" presStyleLbl="solidFgAcc1" presStyleIdx="6" presStyleCnt="7"/>
      <dgm:spPr/>
    </dgm:pt>
  </dgm:ptLst>
  <dgm:cxnLst>
    <dgm:cxn modelId="{6C8FDB17-409F-48D1-B3B4-49ED374F1B24}" type="presOf" srcId="{F8904051-54EC-4732-9321-B86028B986A1}" destId="{385A5159-7074-47E1-AC42-E557F7845D5F}" srcOrd="0" destOrd="0" presId="urn:microsoft.com/office/officeart/2008/layout/VerticalCurvedList"/>
    <dgm:cxn modelId="{89ECCF28-F958-4DF0-B135-544DE53529BC}" srcId="{5E1FF5C6-4F06-4BA5-A0A1-35E5283062BC}" destId="{EFD8ED76-16C5-44D4-A8CA-CAAFB0A2AC13}" srcOrd="0" destOrd="0" parTransId="{7297A19C-A468-4DE6-B833-34B04CB13639}" sibTransId="{9A3E36C6-0344-45DC-A225-A01982987D86}"/>
    <dgm:cxn modelId="{F4301346-33F0-4308-9BD8-CD6FB2B9324E}" type="presOf" srcId="{EFD8ED76-16C5-44D4-A8CA-CAAFB0A2AC13}" destId="{4DEB6757-AC34-49FE-AC3B-CF4D228F6BA5}" srcOrd="0" destOrd="0" presId="urn:microsoft.com/office/officeart/2008/layout/VerticalCurvedList"/>
    <dgm:cxn modelId="{FEB0324C-27B1-4082-A0D6-08251C6646FF}" type="presOf" srcId="{E25A7F3C-8A99-4A43-9366-9691E5D19090}" destId="{9FB90174-A3BF-45F4-B7CF-4C482DF595ED}" srcOrd="0" destOrd="0" presId="urn:microsoft.com/office/officeart/2008/layout/VerticalCurvedList"/>
    <dgm:cxn modelId="{DDADAA51-2FCC-4E86-8DBC-E554DA25A0FC}" srcId="{5E1FF5C6-4F06-4BA5-A0A1-35E5283062BC}" destId="{1D7234A6-5B60-4972-86E7-89848AB8FF6B}" srcOrd="3" destOrd="0" parTransId="{E7B94908-814D-4737-8A31-FA7FF0FE9527}" sibTransId="{7E6FE1D0-79A5-4EDE-951E-990CED51676D}"/>
    <dgm:cxn modelId="{C65B8867-C6A9-4D25-A97F-57F111A90B1E}" srcId="{5E1FF5C6-4F06-4BA5-A0A1-35E5283062BC}" destId="{F8904051-54EC-4732-9321-B86028B986A1}" srcOrd="5" destOrd="0" parTransId="{4B59364C-75EA-494D-9374-CECC5F6C1AFB}" sibTransId="{FFD3CE16-A5F8-4158-94A0-D332352D4774}"/>
    <dgm:cxn modelId="{2A598375-B385-4389-8735-58C13D1577D2}" type="presOf" srcId="{9A3E36C6-0344-45DC-A225-A01982987D86}" destId="{E630A019-918A-44B0-9442-53DEA4E536E9}" srcOrd="0" destOrd="0" presId="urn:microsoft.com/office/officeart/2008/layout/VerticalCurvedList"/>
    <dgm:cxn modelId="{34CF6D7E-082C-4110-AA22-1561131AB784}" srcId="{5E1FF5C6-4F06-4BA5-A0A1-35E5283062BC}" destId="{491ED6C9-F39F-4C74-A15F-1769051A34A6}" srcOrd="6" destOrd="0" parTransId="{F41F8BBB-F87A-4178-B831-1A7A80E59B17}" sibTransId="{07BA2294-9228-4881-8C98-6584EB309C71}"/>
    <dgm:cxn modelId="{789A32CD-1EF3-433B-A749-6F51FFA41B8F}" type="presOf" srcId="{A4AF6995-622B-444B-8E73-335D81EE26D4}" destId="{ABA22760-9643-498A-B243-DF81D6892739}" srcOrd="0" destOrd="0" presId="urn:microsoft.com/office/officeart/2008/layout/VerticalCurvedList"/>
    <dgm:cxn modelId="{006E8DCF-B558-4071-A80E-C2F2E469CFB8}" srcId="{5E1FF5C6-4F06-4BA5-A0A1-35E5283062BC}" destId="{F994B53D-DFCE-44C1-A4A9-2EA415B04E4B}" srcOrd="1" destOrd="0" parTransId="{5F766479-40E1-4D1D-ADC4-A1C047DED4F2}" sibTransId="{8306C107-F591-480B-BDC1-80BF613EEE9F}"/>
    <dgm:cxn modelId="{12FB5BD7-E622-47AD-B3C2-D2FAC5195800}" srcId="{5E1FF5C6-4F06-4BA5-A0A1-35E5283062BC}" destId="{400BBB78-3BB9-411C-AE88-407E483FE053}" srcOrd="7" destOrd="0" parTransId="{B5352581-581A-442A-B68B-C0483833C7FB}" sibTransId="{9BB84587-A7C5-4076-A01C-28FF18A3A654}"/>
    <dgm:cxn modelId="{A76A7BD9-3DCD-4633-A345-F8451C66D03A}" srcId="{5E1FF5C6-4F06-4BA5-A0A1-35E5283062BC}" destId="{A4AF6995-622B-444B-8E73-335D81EE26D4}" srcOrd="2" destOrd="0" parTransId="{52B10BD0-B892-4491-ABFF-0ADB3D6887CB}" sibTransId="{E5860AFD-D3FE-4993-9A13-98A13784050C}"/>
    <dgm:cxn modelId="{C28CBEE4-56FC-43E1-9054-55B03F7ADEE0}" srcId="{5E1FF5C6-4F06-4BA5-A0A1-35E5283062BC}" destId="{E25A7F3C-8A99-4A43-9366-9691E5D19090}" srcOrd="4" destOrd="0" parTransId="{375260D0-8971-48C3-861E-2C0658CB5895}" sibTransId="{EFA95AD8-72BC-4BAD-9F06-4A618864AECE}"/>
    <dgm:cxn modelId="{DAFE41E9-55AB-4303-9B01-050B6123C9CF}" type="presOf" srcId="{F994B53D-DFCE-44C1-A4A9-2EA415B04E4B}" destId="{8D935AE1-F591-4D45-A4C4-006AE063175F}" srcOrd="0" destOrd="0" presId="urn:microsoft.com/office/officeart/2008/layout/VerticalCurvedList"/>
    <dgm:cxn modelId="{9DED57EE-4B84-4E63-8C79-00B1F17F9C28}" type="presOf" srcId="{1D7234A6-5B60-4972-86E7-89848AB8FF6B}" destId="{6650EC92-1333-450E-922C-F1B3F8E91C39}" srcOrd="0" destOrd="0" presId="urn:microsoft.com/office/officeart/2008/layout/VerticalCurvedList"/>
    <dgm:cxn modelId="{7F5ACCF3-E66A-425D-B0CE-D6BD02CED5F6}" type="presOf" srcId="{5E1FF5C6-4F06-4BA5-A0A1-35E5283062BC}" destId="{584AC946-5EE0-46B9-993F-0A080278A1F0}" srcOrd="0" destOrd="0" presId="urn:microsoft.com/office/officeart/2008/layout/VerticalCurvedList"/>
    <dgm:cxn modelId="{A88BBEFA-5465-4AFA-8BAD-98DF534A4614}" type="presOf" srcId="{491ED6C9-F39F-4C74-A15F-1769051A34A6}" destId="{C77DFA60-35E3-40AC-9D5C-ADE37295C048}" srcOrd="0" destOrd="0" presId="urn:microsoft.com/office/officeart/2008/layout/VerticalCurvedList"/>
    <dgm:cxn modelId="{70947BA8-34A4-4ED5-BFD6-63902F3218FD}" type="presParOf" srcId="{584AC946-5EE0-46B9-993F-0A080278A1F0}" destId="{7F636448-0069-4683-9657-189556E50CE9}" srcOrd="0" destOrd="0" presId="urn:microsoft.com/office/officeart/2008/layout/VerticalCurvedList"/>
    <dgm:cxn modelId="{F5597BA0-836A-4E45-96BE-96CC29581D54}" type="presParOf" srcId="{7F636448-0069-4683-9657-189556E50CE9}" destId="{61129E5E-9CD7-49BB-BF1E-D4AA70B8F168}" srcOrd="0" destOrd="0" presId="urn:microsoft.com/office/officeart/2008/layout/VerticalCurvedList"/>
    <dgm:cxn modelId="{BFDC2509-7A5D-4BA0-B1B9-63DC154BB445}" type="presParOf" srcId="{61129E5E-9CD7-49BB-BF1E-D4AA70B8F168}" destId="{98DD50D2-6497-4063-A072-DB206E5F0445}" srcOrd="0" destOrd="0" presId="urn:microsoft.com/office/officeart/2008/layout/VerticalCurvedList"/>
    <dgm:cxn modelId="{0412C84A-ACB3-446B-8973-6E8AFCF5A42D}" type="presParOf" srcId="{61129E5E-9CD7-49BB-BF1E-D4AA70B8F168}" destId="{E630A019-918A-44B0-9442-53DEA4E536E9}" srcOrd="1" destOrd="0" presId="urn:microsoft.com/office/officeart/2008/layout/VerticalCurvedList"/>
    <dgm:cxn modelId="{766FC3D5-96E4-4EEF-BFDD-CF02C082E2F3}" type="presParOf" srcId="{61129E5E-9CD7-49BB-BF1E-D4AA70B8F168}" destId="{B905F526-17A7-4C3B-A3C6-BE46E92E76C1}" srcOrd="2" destOrd="0" presId="urn:microsoft.com/office/officeart/2008/layout/VerticalCurvedList"/>
    <dgm:cxn modelId="{218E2DEC-B511-4D84-BB0B-8C7B57037888}" type="presParOf" srcId="{61129E5E-9CD7-49BB-BF1E-D4AA70B8F168}" destId="{100F680E-D8F0-4D0E-A1EE-60CF202BE13A}" srcOrd="3" destOrd="0" presId="urn:microsoft.com/office/officeart/2008/layout/VerticalCurvedList"/>
    <dgm:cxn modelId="{2E0A1AB7-F997-4DFE-AA81-05778611EB2F}" type="presParOf" srcId="{7F636448-0069-4683-9657-189556E50CE9}" destId="{4DEB6757-AC34-49FE-AC3B-CF4D228F6BA5}" srcOrd="1" destOrd="0" presId="urn:microsoft.com/office/officeart/2008/layout/VerticalCurvedList"/>
    <dgm:cxn modelId="{A7E80CD0-8152-45AF-ADD6-44DD6C200534}" type="presParOf" srcId="{7F636448-0069-4683-9657-189556E50CE9}" destId="{F304AA16-ADFD-4AB1-B977-47A562D24289}" srcOrd="2" destOrd="0" presId="urn:microsoft.com/office/officeart/2008/layout/VerticalCurvedList"/>
    <dgm:cxn modelId="{FED74B5D-4F67-4356-B84F-C9D12290950D}" type="presParOf" srcId="{F304AA16-ADFD-4AB1-B977-47A562D24289}" destId="{49390EB2-FF8F-4E88-B551-F382D1310FC2}" srcOrd="0" destOrd="0" presId="urn:microsoft.com/office/officeart/2008/layout/VerticalCurvedList"/>
    <dgm:cxn modelId="{7440B61E-4990-438D-9A01-E50238E3CB68}" type="presParOf" srcId="{7F636448-0069-4683-9657-189556E50CE9}" destId="{8D935AE1-F591-4D45-A4C4-006AE063175F}" srcOrd="3" destOrd="0" presId="urn:microsoft.com/office/officeart/2008/layout/VerticalCurvedList"/>
    <dgm:cxn modelId="{10046E70-4089-4E90-9C4D-1C55AF5C9982}" type="presParOf" srcId="{7F636448-0069-4683-9657-189556E50CE9}" destId="{EEB17FB8-0AD6-4334-9211-49ECA5257F8F}" srcOrd="4" destOrd="0" presId="urn:microsoft.com/office/officeart/2008/layout/VerticalCurvedList"/>
    <dgm:cxn modelId="{1CFEF141-39E3-456E-ADDE-6D0E15F1D48C}" type="presParOf" srcId="{EEB17FB8-0AD6-4334-9211-49ECA5257F8F}" destId="{CE9BBECA-3EAF-4DA9-8D25-C1E9DEEF7130}" srcOrd="0" destOrd="0" presId="urn:microsoft.com/office/officeart/2008/layout/VerticalCurvedList"/>
    <dgm:cxn modelId="{B4063710-DF76-4E93-A850-7207EA86955C}" type="presParOf" srcId="{7F636448-0069-4683-9657-189556E50CE9}" destId="{ABA22760-9643-498A-B243-DF81D6892739}" srcOrd="5" destOrd="0" presId="urn:microsoft.com/office/officeart/2008/layout/VerticalCurvedList"/>
    <dgm:cxn modelId="{F8199A5D-5588-49A6-BCEE-E4C8C494A816}" type="presParOf" srcId="{7F636448-0069-4683-9657-189556E50CE9}" destId="{D804E469-C2EA-4069-BC05-C5FF47290D0F}" srcOrd="6" destOrd="0" presId="urn:microsoft.com/office/officeart/2008/layout/VerticalCurvedList"/>
    <dgm:cxn modelId="{F64C8330-04C6-49E3-BDF1-E421A10EF02D}" type="presParOf" srcId="{D804E469-C2EA-4069-BC05-C5FF47290D0F}" destId="{B69C927A-4AA0-4386-AFC5-A754B26CB815}" srcOrd="0" destOrd="0" presId="urn:microsoft.com/office/officeart/2008/layout/VerticalCurvedList"/>
    <dgm:cxn modelId="{32BE9F8D-906C-430D-9A32-5EBDB9E19569}" type="presParOf" srcId="{7F636448-0069-4683-9657-189556E50CE9}" destId="{6650EC92-1333-450E-922C-F1B3F8E91C39}" srcOrd="7" destOrd="0" presId="urn:microsoft.com/office/officeart/2008/layout/VerticalCurvedList"/>
    <dgm:cxn modelId="{25269AE2-B301-4A38-8B9E-4632243F37C3}" type="presParOf" srcId="{7F636448-0069-4683-9657-189556E50CE9}" destId="{98E2FA34-B991-4EF5-893B-20C2454C5E48}" srcOrd="8" destOrd="0" presId="urn:microsoft.com/office/officeart/2008/layout/VerticalCurvedList"/>
    <dgm:cxn modelId="{32069390-5C01-47D6-9F99-A3017137C96B}" type="presParOf" srcId="{98E2FA34-B991-4EF5-893B-20C2454C5E48}" destId="{43D4D42C-194D-4573-B648-FFC1B8218655}" srcOrd="0" destOrd="0" presId="urn:microsoft.com/office/officeart/2008/layout/VerticalCurvedList"/>
    <dgm:cxn modelId="{E9D71DF5-B3AC-4D00-892E-E13ADC731E57}" type="presParOf" srcId="{7F636448-0069-4683-9657-189556E50CE9}" destId="{9FB90174-A3BF-45F4-B7CF-4C482DF595ED}" srcOrd="9" destOrd="0" presId="urn:microsoft.com/office/officeart/2008/layout/VerticalCurvedList"/>
    <dgm:cxn modelId="{2069FC19-5B9F-4B36-8A40-49CA4C735558}" type="presParOf" srcId="{7F636448-0069-4683-9657-189556E50CE9}" destId="{26315942-8B75-4AA4-A5C3-2AFDC71A13F6}" srcOrd="10" destOrd="0" presId="urn:microsoft.com/office/officeart/2008/layout/VerticalCurvedList"/>
    <dgm:cxn modelId="{6F1F4785-B1A2-4C9C-AA4B-EDF0E1CD3772}" type="presParOf" srcId="{26315942-8B75-4AA4-A5C3-2AFDC71A13F6}" destId="{BFD5AE87-D849-4800-B56E-080F37D7AE7B}" srcOrd="0" destOrd="0" presId="urn:microsoft.com/office/officeart/2008/layout/VerticalCurvedList"/>
    <dgm:cxn modelId="{83E4743F-8253-4F70-8F0C-37552C664FAE}" type="presParOf" srcId="{7F636448-0069-4683-9657-189556E50CE9}" destId="{385A5159-7074-47E1-AC42-E557F7845D5F}" srcOrd="11" destOrd="0" presId="urn:microsoft.com/office/officeart/2008/layout/VerticalCurvedList"/>
    <dgm:cxn modelId="{5ADB0027-BE78-4FEC-9C3E-D11139B6824A}" type="presParOf" srcId="{7F636448-0069-4683-9657-189556E50CE9}" destId="{01E54ACB-41E5-4CBC-A34F-9FA1D6AC1CDD}" srcOrd="12" destOrd="0" presId="urn:microsoft.com/office/officeart/2008/layout/VerticalCurvedList"/>
    <dgm:cxn modelId="{362E92D3-CC58-4ACE-8EB7-987B7E4A1482}" type="presParOf" srcId="{01E54ACB-41E5-4CBC-A34F-9FA1D6AC1CDD}" destId="{D5F17020-511A-4CE3-A38F-C60D2E005305}" srcOrd="0" destOrd="0" presId="urn:microsoft.com/office/officeart/2008/layout/VerticalCurvedList"/>
    <dgm:cxn modelId="{526F082C-E284-42EB-8B3D-47C2B9202F59}" type="presParOf" srcId="{7F636448-0069-4683-9657-189556E50CE9}" destId="{C77DFA60-35E3-40AC-9D5C-ADE37295C048}" srcOrd="13" destOrd="0" presId="urn:microsoft.com/office/officeart/2008/layout/VerticalCurvedList"/>
    <dgm:cxn modelId="{85D5C397-6BDF-4822-B62C-BAE1ADA50399}" type="presParOf" srcId="{7F636448-0069-4683-9657-189556E50CE9}" destId="{7D195E14-43B5-4212-80FD-B447397E8A7C}" srcOrd="14" destOrd="0" presId="urn:microsoft.com/office/officeart/2008/layout/VerticalCurvedList"/>
    <dgm:cxn modelId="{5AF3E16C-B149-40D3-83E8-9AEB13B55D20}" type="presParOf" srcId="{7D195E14-43B5-4212-80FD-B447397E8A7C}" destId="{AE0569F1-0E36-4D90-912A-634FF75D9E3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0A019-918A-44B0-9442-53DEA4E536E9}">
      <dsp:nvSpPr>
        <dsp:cNvPr id="0" name=""/>
        <dsp:cNvSpPr/>
      </dsp:nvSpPr>
      <dsp:spPr>
        <a:xfrm>
          <a:off x="-3252642" y="-500435"/>
          <a:ext cx="3878981" cy="3878981"/>
        </a:xfrm>
        <a:prstGeom prst="blockArc">
          <a:avLst>
            <a:gd name="adj1" fmla="val 18900000"/>
            <a:gd name="adj2" fmla="val 2700000"/>
            <a:gd name="adj3" fmla="val 557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EB6757-AC34-49FE-AC3B-CF4D228F6BA5}">
      <dsp:nvSpPr>
        <dsp:cNvPr id="0" name=""/>
        <dsp:cNvSpPr/>
      </dsp:nvSpPr>
      <dsp:spPr>
        <a:xfrm>
          <a:off x="203865" y="130838"/>
          <a:ext cx="5455940" cy="26156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5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100" b="0" kern="1200" dirty="0" err="1">
              <a:latin typeface="EC Square Sans Cond Pro" panose="020B0506040000020004" pitchFamily="34" charset="0"/>
            </a:rPr>
            <a:t>RePowerEU</a:t>
          </a:r>
          <a:r>
            <a:rPr lang="en-IE" sz="2100" b="0" kern="1200" dirty="0">
              <a:latin typeface="EC Square Sans Cond Pro" panose="020B0506040000020004" pitchFamily="34" charset="0"/>
            </a:rPr>
            <a:t> Plan</a:t>
          </a:r>
          <a:endParaRPr lang="en-US" sz="2100" b="0" kern="1200" dirty="0">
            <a:latin typeface="EC Square Sans Cond Pro" panose="020B0506040000020004" pitchFamily="34" charset="0"/>
          </a:endParaRPr>
        </a:p>
      </dsp:txBody>
      <dsp:txXfrm>
        <a:off x="203865" y="130838"/>
        <a:ext cx="5455940" cy="261562"/>
      </dsp:txXfrm>
    </dsp:sp>
    <dsp:sp modelId="{49390EB2-FF8F-4E88-B551-F382D1310FC2}">
      <dsp:nvSpPr>
        <dsp:cNvPr id="0" name=""/>
        <dsp:cNvSpPr/>
      </dsp:nvSpPr>
      <dsp:spPr>
        <a:xfrm>
          <a:off x="40388" y="98143"/>
          <a:ext cx="326953" cy="326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35AE1-F591-4D45-A4C4-006AE063175F}">
      <dsp:nvSpPr>
        <dsp:cNvPr id="0" name=""/>
        <dsp:cNvSpPr/>
      </dsp:nvSpPr>
      <dsp:spPr>
        <a:xfrm>
          <a:off x="440734" y="523413"/>
          <a:ext cx="5219072" cy="261562"/>
        </a:xfrm>
        <a:prstGeom prst="rect">
          <a:avLst/>
        </a:prstGeom>
        <a:solidFill>
          <a:schemeClr val="accent5">
            <a:hueOff val="-1225557"/>
            <a:satOff val="-1705"/>
            <a:lumOff val="-65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>
              <a:latin typeface="EC Square Sans Cond Pro" panose="020B0506040000020004" pitchFamily="34" charset="0"/>
            </a:rPr>
            <a:t>Gas Storage Regulation</a:t>
          </a:r>
          <a:endParaRPr lang="en-US" sz="1400" kern="1200" dirty="0">
            <a:latin typeface="EC Square Sans Cond Pro" panose="020B0506040000020004" pitchFamily="34" charset="0"/>
          </a:endParaRPr>
        </a:p>
      </dsp:txBody>
      <dsp:txXfrm>
        <a:off x="440734" y="523413"/>
        <a:ext cx="5219072" cy="261562"/>
      </dsp:txXfrm>
    </dsp:sp>
    <dsp:sp modelId="{CE9BBECA-3EAF-4DA9-8D25-C1E9DEEF7130}">
      <dsp:nvSpPr>
        <dsp:cNvPr id="0" name=""/>
        <dsp:cNvSpPr/>
      </dsp:nvSpPr>
      <dsp:spPr>
        <a:xfrm>
          <a:off x="277257" y="490717"/>
          <a:ext cx="326953" cy="326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225557"/>
              <a:satOff val="-1705"/>
              <a:lumOff val="-6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22760-9643-498A-B243-DF81D6892739}">
      <dsp:nvSpPr>
        <dsp:cNvPr id="0" name=""/>
        <dsp:cNvSpPr/>
      </dsp:nvSpPr>
      <dsp:spPr>
        <a:xfrm>
          <a:off x="570536" y="915699"/>
          <a:ext cx="5089269" cy="261562"/>
        </a:xfrm>
        <a:prstGeom prst="rect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EC Square Sans Cond Pro" panose="020B0506040000020004" pitchFamily="34" charset="0"/>
            </a:rPr>
            <a:t>EU Energy Platform </a:t>
          </a:r>
          <a:endParaRPr lang="en-US" sz="1400" kern="1200" dirty="0">
            <a:latin typeface="EC Square Sans Cond Pro" panose="020B0506040000020004" pitchFamily="34" charset="0"/>
          </a:endParaRPr>
        </a:p>
      </dsp:txBody>
      <dsp:txXfrm>
        <a:off x="570536" y="915699"/>
        <a:ext cx="5089269" cy="261562"/>
      </dsp:txXfrm>
    </dsp:sp>
    <dsp:sp modelId="{B69C927A-4AA0-4386-AFC5-A754B26CB815}">
      <dsp:nvSpPr>
        <dsp:cNvPr id="0" name=""/>
        <dsp:cNvSpPr/>
      </dsp:nvSpPr>
      <dsp:spPr>
        <a:xfrm>
          <a:off x="407060" y="883004"/>
          <a:ext cx="326953" cy="326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50EC92-1333-450E-922C-F1B3F8E91C39}">
      <dsp:nvSpPr>
        <dsp:cNvPr id="0" name=""/>
        <dsp:cNvSpPr/>
      </dsp:nvSpPr>
      <dsp:spPr>
        <a:xfrm>
          <a:off x="611981" y="1308274"/>
          <a:ext cx="5047824" cy="261562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EC Square Sans Cond Pro" panose="020B0506040000020004" pitchFamily="34" charset="0"/>
            </a:rPr>
            <a:t>Save Gas for a Safe Winter</a:t>
          </a:r>
          <a:endParaRPr lang="en-US" sz="1400" kern="1200" dirty="0">
            <a:latin typeface="EC Square Sans Cond Pro" panose="020B0506040000020004" pitchFamily="34" charset="0"/>
          </a:endParaRPr>
        </a:p>
      </dsp:txBody>
      <dsp:txXfrm>
        <a:off x="611981" y="1308274"/>
        <a:ext cx="5047824" cy="261562"/>
      </dsp:txXfrm>
    </dsp:sp>
    <dsp:sp modelId="{43D4D42C-194D-4573-B648-FFC1B8218655}">
      <dsp:nvSpPr>
        <dsp:cNvPr id="0" name=""/>
        <dsp:cNvSpPr/>
      </dsp:nvSpPr>
      <dsp:spPr>
        <a:xfrm>
          <a:off x="416829" y="1308453"/>
          <a:ext cx="326953" cy="326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B90174-A3BF-45F4-B7CF-4C482DF595ED}">
      <dsp:nvSpPr>
        <dsp:cNvPr id="0" name=""/>
        <dsp:cNvSpPr/>
      </dsp:nvSpPr>
      <dsp:spPr>
        <a:xfrm>
          <a:off x="570536" y="1700848"/>
          <a:ext cx="5089269" cy="261562"/>
        </a:xfrm>
        <a:prstGeom prst="rect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EC Square Sans Cond Pro" panose="020B0506040000020004" pitchFamily="34" charset="0"/>
            </a:rPr>
            <a:t>European Gas Demand Reduction Plan</a:t>
          </a:r>
          <a:endParaRPr lang="en-US" sz="1400" kern="1200" dirty="0">
            <a:latin typeface="EC Square Sans Cond Pro" panose="020B0506040000020004" pitchFamily="34" charset="0"/>
          </a:endParaRPr>
        </a:p>
      </dsp:txBody>
      <dsp:txXfrm>
        <a:off x="570536" y="1700848"/>
        <a:ext cx="5089269" cy="261562"/>
      </dsp:txXfrm>
    </dsp:sp>
    <dsp:sp modelId="{BFD5AE87-D849-4800-B56E-080F37D7AE7B}">
      <dsp:nvSpPr>
        <dsp:cNvPr id="0" name=""/>
        <dsp:cNvSpPr/>
      </dsp:nvSpPr>
      <dsp:spPr>
        <a:xfrm>
          <a:off x="407060" y="1668153"/>
          <a:ext cx="326953" cy="326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A5159-7074-47E1-AC42-E557F7845D5F}">
      <dsp:nvSpPr>
        <dsp:cNvPr id="0" name=""/>
        <dsp:cNvSpPr/>
      </dsp:nvSpPr>
      <dsp:spPr>
        <a:xfrm>
          <a:off x="440734" y="2093135"/>
          <a:ext cx="5219072" cy="261562"/>
        </a:xfrm>
        <a:prstGeom prst="rect">
          <a:avLst/>
        </a:prstGeom>
        <a:solidFill>
          <a:schemeClr val="accent5">
            <a:hueOff val="-6127787"/>
            <a:satOff val="-8523"/>
            <a:lumOff val="-32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400" kern="1200" dirty="0">
              <a:latin typeface="EC Square Sans Cond Pro" panose="020B0506040000020004" pitchFamily="34" charset="0"/>
            </a:rPr>
            <a:t>Gas Demand Reduction Regulation</a:t>
          </a:r>
          <a:endParaRPr lang="en-US" sz="1400" kern="1200" dirty="0">
            <a:latin typeface="EC Square Sans Cond Pro" panose="020B0506040000020004" pitchFamily="34" charset="0"/>
          </a:endParaRPr>
        </a:p>
      </dsp:txBody>
      <dsp:txXfrm>
        <a:off x="440734" y="2093135"/>
        <a:ext cx="5219072" cy="261562"/>
      </dsp:txXfrm>
    </dsp:sp>
    <dsp:sp modelId="{D5F17020-511A-4CE3-A38F-C60D2E005305}">
      <dsp:nvSpPr>
        <dsp:cNvPr id="0" name=""/>
        <dsp:cNvSpPr/>
      </dsp:nvSpPr>
      <dsp:spPr>
        <a:xfrm>
          <a:off x="277257" y="2060439"/>
          <a:ext cx="326953" cy="326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127787"/>
              <a:satOff val="-8523"/>
              <a:lumOff val="-32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7DFA60-35E3-40AC-9D5C-ADE37295C048}">
      <dsp:nvSpPr>
        <dsp:cNvPr id="0" name=""/>
        <dsp:cNvSpPr/>
      </dsp:nvSpPr>
      <dsp:spPr>
        <a:xfrm>
          <a:off x="203865" y="2485709"/>
          <a:ext cx="5455940" cy="261562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5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EC Square Sans Cond Pro" panose="020B0506040000020004" pitchFamily="34" charset="0"/>
            </a:rPr>
            <a:t>Regulation on Emergency intervention to Address High Energy Prices </a:t>
          </a:r>
          <a:endParaRPr lang="en-US" sz="1400" kern="1200" dirty="0">
            <a:latin typeface="EC Square Sans Cond Pro" panose="020B0506040000020004" pitchFamily="34" charset="0"/>
          </a:endParaRPr>
        </a:p>
      </dsp:txBody>
      <dsp:txXfrm>
        <a:off x="203865" y="2485709"/>
        <a:ext cx="5455940" cy="261562"/>
      </dsp:txXfrm>
    </dsp:sp>
    <dsp:sp modelId="{AE0569F1-0E36-4D90-912A-634FF75D9E30}">
      <dsp:nvSpPr>
        <dsp:cNvPr id="0" name=""/>
        <dsp:cNvSpPr/>
      </dsp:nvSpPr>
      <dsp:spPr>
        <a:xfrm>
          <a:off x="40388" y="2453014"/>
          <a:ext cx="326953" cy="326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8971" y="0"/>
            <a:ext cx="2921582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07956"/>
            <a:ext cx="2921582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8971" y="9307956"/>
            <a:ext cx="2921582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16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1800" y="1225550"/>
            <a:ext cx="5878513" cy="3306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16076"/>
            <a:ext cx="5393690" cy="38586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07956"/>
            <a:ext cx="2921582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07956"/>
            <a:ext cx="2921582" cy="4916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132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886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7950" indent="-287950"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0195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921441">
              <a:defRPr/>
            </a:pPr>
            <a:endParaRPr lang="en-I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29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7950" indent="-287950" algn="just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7950" indent="-287950" algn="just" defTabSz="921441">
              <a:buFont typeface="Arial" panose="020B0604020202020204" pitchFamily="34" charset="0"/>
              <a:buChar char="•"/>
              <a:defRPr/>
            </a:pPr>
            <a:endParaRPr lang="en-I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7950" indent="-287950" algn="just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178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IE" sz="1200" kern="1200" dirty="0">
              <a:solidFill>
                <a:schemeClr val="tx1"/>
              </a:solidFill>
              <a:effectLst/>
              <a:latin typeface="+mn-lt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884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spcAft>
                <a:spcPts val="1200"/>
              </a:spcAft>
              <a:buFont typeface="Symbol" panose="05050102010706020507" pitchFamily="18" charset="2"/>
              <a:buChar char=""/>
            </a:pPr>
            <a:endParaRPr lang="en-I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14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14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020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429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4707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957F57-352D-48D8-95DA-277BF7FEF4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597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14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14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547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en-IE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989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5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sz="1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37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96896" y="592766"/>
            <a:ext cx="3662161" cy="34193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173"/>
            <a:ext cx="11261558" cy="672060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3172026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rgbClr val="0356B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3172026"/>
            <a:ext cx="0" cy="3685974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rgbClr val="90C85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103962" y="5640554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rgbClr val="0356B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rgbClr val="90C85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rgbClr val="90C852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960" y="618996"/>
            <a:ext cx="978410" cy="69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rgbClr val="D3E8F9"/>
          </a:solidFill>
          <a:ln w="28575">
            <a:solidFill>
              <a:srgbClr val="90C852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90C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rgbClr val="0356B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rgbClr val="D3E8F9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8300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4753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839464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842531"/>
            <a:ext cx="1354516" cy="102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663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2055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6" name="Straight Connector 5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0881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394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614" r="-99"/>
          <a:stretch/>
        </p:blipFill>
        <p:spPr>
          <a:xfrm>
            <a:off x="0" y="0"/>
            <a:ext cx="12192000" cy="686863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90C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rgbClr val="0356B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rgbClr val="373D5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352584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693087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3274254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895426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770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3810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9329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6090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3915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02561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5500" b="1">
                <a:solidFill>
                  <a:srgbClr val="90C85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93953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6731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7562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72449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814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0C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/>
        </p:blipFill>
        <p:spPr>
          <a:xfrm rot="16200000">
            <a:off x="2668482" y="-2669063"/>
            <a:ext cx="6858581" cy="1219554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23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6863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367" y="6045865"/>
            <a:ext cx="1697169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5500" b="1">
                <a:solidFill>
                  <a:srgbClr val="373D5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373D5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92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rgbClr val="90C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55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rgbClr val="373D5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51801" y="-519893"/>
            <a:ext cx="3662161" cy="34193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61558" cy="672060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839433"/>
            <a:ext cx="10156297" cy="1240348"/>
          </a:xfrm>
        </p:spPr>
        <p:txBody>
          <a:bodyPr anchor="b">
            <a:noAutofit/>
          </a:bodyPr>
          <a:lstStyle>
            <a:lvl1pPr algn="l">
              <a:defRPr sz="5500" b="0">
                <a:solidFill>
                  <a:srgbClr val="90C85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020871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4171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62" r:id="rId3"/>
    <p:sldLayoutId id="2147483649" r:id="rId4"/>
    <p:sldLayoutId id="2147483651" r:id="rId5"/>
    <p:sldLayoutId id="2147483672" r:id="rId6"/>
    <p:sldLayoutId id="2147483673" r:id="rId7"/>
    <p:sldLayoutId id="2147483669" r:id="rId8"/>
    <p:sldLayoutId id="2147483671" r:id="rId9"/>
    <p:sldLayoutId id="2147483670" r:id="rId10"/>
    <p:sldLayoutId id="2147483650" r:id="rId11"/>
    <p:sldLayoutId id="2147483660" r:id="rId12"/>
    <p:sldLayoutId id="2147483652" r:id="rId13"/>
    <p:sldLayoutId id="2147483661" r:id="rId14"/>
    <p:sldLayoutId id="2147483653" r:id="rId15"/>
    <p:sldLayoutId id="2147483654" r:id="rId16"/>
    <p:sldLayoutId id="2147483659" r:id="rId17"/>
    <p:sldLayoutId id="2147483658" r:id="rId18"/>
    <p:sldLayoutId id="2147483666" r:id="rId19"/>
    <p:sldLayoutId id="2147483667" r:id="rId20"/>
    <p:sldLayoutId id="2147483668" r:id="rId21"/>
    <p:sldLayoutId id="2147483655" r:id="rId2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4FBF6-79FC-4C64-B5BC-BB629820C6A6}" type="datetimeFigureOut">
              <a:rPr lang="en-US" smtClean="0"/>
              <a:t>11/28/23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9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21.png"/><Relationship Id="rId4" Type="http://schemas.openxmlformats.org/officeDocument/2006/relationships/image" Target="../media/image28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1.png"/><Relationship Id="rId7" Type="http://schemas.openxmlformats.org/officeDocument/2006/relationships/image" Target="../media/image18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21.png"/><Relationship Id="rId4" Type="http://schemas.openxmlformats.org/officeDocument/2006/relationships/image" Target="../media/image32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9092" y="4043754"/>
            <a:ext cx="8841671" cy="764385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4400" b="1" dirty="0">
                <a:solidFill>
                  <a:schemeClr val="tx2"/>
                </a:solidFill>
                <a:latin typeface="EC Square Sans Pro Medium" panose="020B0500000000020004" pitchFamily="34" charset="0"/>
              </a:rPr>
              <a:t>EU Energy Efficiency </a:t>
            </a:r>
            <a:r>
              <a:rPr lang="en-IE" sz="4400" b="1" dirty="0">
                <a:solidFill>
                  <a:schemeClr val="tx2"/>
                </a:solidFill>
                <a:latin typeface="EC Square Sans Pro Medium" panose="020B0500000000020004" pitchFamily="34" charset="0"/>
              </a:rPr>
              <a:t>policy</a:t>
            </a:r>
            <a:endParaRPr lang="en-GB" sz="4400" dirty="0">
              <a:solidFill>
                <a:srgbClr val="373D59"/>
              </a:solidFill>
              <a:latin typeface="EC Square Sans Pro Medium" panose="020B0500000000020004" pitchFamily="34" charset="0"/>
            </a:endParaRPr>
          </a:p>
          <a:p>
            <a:pPr>
              <a:spcAft>
                <a:spcPts val="0"/>
              </a:spcAft>
            </a:pPr>
            <a:endParaRPr lang="en-GB" sz="4400" dirty="0">
              <a:solidFill>
                <a:srgbClr val="373D59"/>
              </a:solidFill>
              <a:latin typeface="EC Square Sans Pro Medium" panose="020B0500000000020004" pitchFamily="34" charset="0"/>
            </a:endParaRPr>
          </a:p>
          <a:p>
            <a:pPr>
              <a:spcAft>
                <a:spcPts val="0"/>
              </a:spcAft>
            </a:pPr>
            <a:r>
              <a:rPr lang="en-US" sz="4400" b="1" dirty="0">
                <a:latin typeface="EC Square Sans Pro Medium" panose="020B0500000000020004" pitchFamily="34" charset="0"/>
              </a:rPr>
              <a:t> 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90984" y="4808139"/>
            <a:ext cx="5210241" cy="1313084"/>
          </a:xfrm>
        </p:spPr>
        <p:txBody>
          <a:bodyPr vert="horz" wrap="none" lIns="91440" tIns="45720" rIns="91440" bIns="45720" rtlCol="0" anchor="t">
            <a:noAutofit/>
          </a:bodyPr>
          <a:lstStyle/>
          <a:p>
            <a:pPr algn="l">
              <a:spcAft>
                <a:spcPts val="0"/>
              </a:spcAft>
            </a:pPr>
            <a:r>
              <a:rPr lang="en-US" sz="2400" b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Behavioural</a:t>
            </a:r>
            <a:r>
              <a:rPr lang="en-US" sz="24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policy measures in the Energy Efficiency Directive </a:t>
            </a:r>
          </a:p>
          <a:p>
            <a:pPr algn="l">
              <a:spcAft>
                <a:spcPts val="0"/>
              </a:spcAft>
            </a:pPr>
            <a:r>
              <a:rPr lang="en-US" sz="24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and </a:t>
            </a:r>
            <a:r>
              <a:rPr lang="en-US" sz="2400" b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RePowerEU</a:t>
            </a:r>
            <a:r>
              <a:rPr lang="en-US" sz="24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Save Energy </a:t>
            </a:r>
            <a:r>
              <a:rPr lang="en-US" sz="24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plan</a:t>
            </a:r>
          </a:p>
          <a:p>
            <a:pPr algn="l">
              <a:spcAft>
                <a:spcPts val="0"/>
              </a:spcAft>
            </a:pPr>
            <a:endParaRPr lang="en-US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l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BEHAVE Conference 2023,</a:t>
            </a:r>
          </a:p>
          <a:p>
            <a:pPr algn="l"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28/11/2023</a:t>
            </a:r>
            <a:endParaRPr lang="en-GB" sz="3200" dirty="0">
              <a:solidFill>
                <a:srgbClr val="92D050"/>
              </a:solidFill>
              <a:latin typeface="EC Square Sans Pro Medium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93" y="2798525"/>
            <a:ext cx="4066135" cy="7372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214839" y="6052641"/>
            <a:ext cx="481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en-IE" dirty="0">
                <a:solidFill>
                  <a:srgbClr val="373D59"/>
                </a:solidFill>
                <a:latin typeface="EC Square Sans Pro Medium" panose="020B0500000000020004" pitchFamily="34" charset="0"/>
              </a:rPr>
              <a:t>Margot Pinault, Energy Efficiency Unit, ENER.B2, European Commission</a:t>
            </a:r>
            <a:endParaRPr lang="en-GB" dirty="0">
              <a:solidFill>
                <a:srgbClr val="373D59"/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7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45322" y="807225"/>
            <a:ext cx="10515600" cy="782357"/>
          </a:xfrm>
        </p:spPr>
        <p:txBody>
          <a:bodyPr/>
          <a:lstStyle/>
          <a:p>
            <a:r>
              <a:rPr lang="en-GB" dirty="0">
                <a:latin typeface="EC Square Sans Pro Medium"/>
              </a:rPr>
              <a:t>Article 8 EED: Energy savings obligation</a:t>
            </a:r>
            <a:br>
              <a:rPr lang="en-GB" dirty="0">
                <a:latin typeface="EC Square Sans Pro Medium" panose="020B0500000000020004" pitchFamily="34" charset="0"/>
              </a:rPr>
            </a:br>
            <a:endParaRPr lang="en-US" sz="2000" dirty="0">
              <a:latin typeface="EC Square Sans Pro Medium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8799871" y="1885740"/>
            <a:ext cx="3077497" cy="3000892"/>
          </a:xfrm>
          <a:prstGeom prst="round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>
                <a:solidFill>
                  <a:schemeClr val="bg1"/>
                </a:solidFill>
                <a:latin typeface="EC Square Sans Pro Medium" panose="020B0500000000020004" pitchFamily="34" charset="0"/>
              </a:rPr>
              <a:t>Just </a:t>
            </a:r>
            <a:r>
              <a:rPr lang="de-DE" sz="2400" b="1" err="1">
                <a:solidFill>
                  <a:schemeClr val="bg1"/>
                </a:solidFill>
                <a:latin typeface="EC Square Sans Pro Medium" panose="020B0500000000020004" pitchFamily="34" charset="0"/>
              </a:rPr>
              <a:t>transition</a:t>
            </a:r>
            <a:r>
              <a:rPr lang="de-DE" sz="2400" b="1">
                <a:solidFill>
                  <a:schemeClr val="bg1"/>
                </a:solidFill>
                <a:latin typeface="EC Square Sans Pro Medium" panose="020B0500000000020004" pitchFamily="34" charset="0"/>
              </a:rPr>
              <a:t> </a:t>
            </a:r>
          </a:p>
          <a:p>
            <a:pPr algn="ctr"/>
            <a:r>
              <a:rPr lang="de-DE" sz="2400" b="1">
                <a:solidFill>
                  <a:schemeClr val="bg1"/>
                </a:solidFill>
                <a:latin typeface="EC Square Sans Pro Medium" panose="020B0500000000020004" pitchFamily="34" charset="0"/>
              </a:rPr>
              <a:t>sub-target:</a:t>
            </a:r>
          </a:p>
          <a:p>
            <a:pPr algn="ctr"/>
            <a:endParaRPr lang="en-GB" sz="900" b="1">
              <a:solidFill>
                <a:schemeClr val="bg1"/>
              </a:solidFill>
              <a:latin typeface="EC Square Sans Pro Medium" panose="020B0500000000020004" pitchFamily="34" charset="0"/>
            </a:endParaRPr>
          </a:p>
          <a:p>
            <a:pPr algn="ctr"/>
            <a:r>
              <a:rPr lang="en-US" sz="2000">
                <a:solidFill>
                  <a:schemeClr val="bg1"/>
                </a:solidFill>
                <a:latin typeface="EC Square Sans Pro Medium" panose="020B0500000000020004" pitchFamily="34" charset="0"/>
              </a:rPr>
              <a:t>Achieve share of the total amount of energy savings among vulnerable customers and energy poor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597451" y="4786203"/>
            <a:ext cx="1651176" cy="949579"/>
          </a:xfrm>
          <a:prstGeom prst="roundRect">
            <a:avLst/>
          </a:prstGeom>
          <a:solidFill>
            <a:srgbClr val="90C852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>
                    <a:lumMod val="50000"/>
                  </a:schemeClr>
                </a:solidFill>
                <a:latin typeface="EC Square Sans Pro Medium" panose="020B0500000000020004" pitchFamily="34" charset="0"/>
              </a:rPr>
              <a:t>Member </a:t>
            </a:r>
            <a:r>
              <a:rPr lang="en-GB" sz="2000">
                <a:solidFill>
                  <a:schemeClr val="tx1">
                    <a:lumMod val="50000"/>
                  </a:schemeClr>
                </a:solidFill>
                <a:latin typeface="EC Square Sans Pro Medium" panose="020B0500000000020004" pitchFamily="34" charset="0"/>
              </a:rPr>
              <a:t>States</a:t>
            </a:r>
            <a:r>
              <a:rPr lang="en-GB" sz="2000" b="1">
                <a:solidFill>
                  <a:schemeClr val="tx1">
                    <a:lumMod val="50000"/>
                  </a:schemeClr>
                </a:solidFill>
                <a:latin typeface="EC Square Sans Pro Medium" panose="020B0500000000020004" pitchFamily="34" charset="0"/>
              </a:rPr>
              <a:t> to define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27984">
            <a:off x="3383336" y="1393467"/>
            <a:ext cx="4877481" cy="48774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1138" y="2241413"/>
            <a:ext cx="34811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Stepwise increase </a:t>
            </a:r>
          </a:p>
          <a:p>
            <a:r>
              <a:rPr lang="en-IE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in annual cumulative energy savings</a:t>
            </a:r>
          </a:p>
          <a:p>
            <a:r>
              <a:rPr lang="en-IE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obligation in end use:</a:t>
            </a:r>
            <a:endParaRPr lang="en-IE" sz="2400">
              <a:latin typeface="EC Square Sans Pro Medium" panose="020B0500000000020004" pitchFamily="34" charset="0"/>
            </a:endParaRPr>
          </a:p>
          <a:p>
            <a:r>
              <a:rPr lang="en-IE" sz="2400" b="1">
                <a:solidFill>
                  <a:srgbClr val="4BC5DE"/>
                </a:solidFill>
                <a:latin typeface="EC Square Sans Pro Medium" panose="020B0500000000020004" pitchFamily="34" charset="0"/>
              </a:rPr>
              <a:t>1.3% as of 2024</a:t>
            </a:r>
          </a:p>
          <a:p>
            <a:r>
              <a:rPr lang="en-IE" sz="2400" b="1">
                <a:solidFill>
                  <a:srgbClr val="0070C0"/>
                </a:solidFill>
                <a:latin typeface="EC Square Sans Pro Medium" panose="020B0500000000020004" pitchFamily="34" charset="0"/>
              </a:rPr>
              <a:t>1.5% as of 2026</a:t>
            </a:r>
          </a:p>
          <a:p>
            <a:r>
              <a:rPr lang="en-IE" sz="2400" b="1">
                <a:solidFill>
                  <a:schemeClr val="tx2">
                    <a:lumMod val="75000"/>
                  </a:schemeClr>
                </a:solidFill>
                <a:latin typeface="EC Square Sans Pro Medium" panose="020B0500000000020004" pitchFamily="34" charset="0"/>
              </a:rPr>
              <a:t>1.9% as of 2028</a:t>
            </a:r>
          </a:p>
        </p:txBody>
      </p:sp>
      <p:cxnSp>
        <p:nvCxnSpPr>
          <p:cNvPr id="8" name="Elbow Connector 7"/>
          <p:cNvCxnSpPr/>
          <p:nvPr/>
        </p:nvCxnSpPr>
        <p:spPr>
          <a:xfrm flipV="1">
            <a:off x="7858083" y="2609207"/>
            <a:ext cx="941788" cy="55616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B8E2244A-2187-1A87-7F9B-DC9794B4E95D}"/>
              </a:ext>
            </a:extLst>
          </p:cNvPr>
          <p:cNvGrpSpPr/>
          <p:nvPr/>
        </p:nvGrpSpPr>
        <p:grpSpPr>
          <a:xfrm flipH="1">
            <a:off x="-204255" y="5906402"/>
            <a:ext cx="1450989" cy="1275155"/>
            <a:chOff x="10168944" y="0"/>
            <a:chExt cx="2023056" cy="18736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9EDCB2-CB24-62E4-322E-7C9BC2231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41459">
              <a:off x="10391854" y="-62925"/>
              <a:ext cx="1322089" cy="176790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AC5E831-BCE8-180C-D6D5-9D5A17C68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V="1">
              <a:off x="10609954" y="291577"/>
              <a:ext cx="1873624" cy="129046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236FAA5-BD22-F900-61E0-808DD5B180C7}"/>
              </a:ext>
            </a:extLst>
          </p:cNvPr>
          <p:cNvGrpSpPr/>
          <p:nvPr/>
        </p:nvGrpSpPr>
        <p:grpSpPr>
          <a:xfrm>
            <a:off x="9311962" y="-708977"/>
            <a:ext cx="3527331" cy="2099461"/>
            <a:chOff x="8229553" y="-750332"/>
            <a:chExt cx="4565888" cy="271545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0221E8F-56EB-10E5-4C1E-6FA97FF1FDB9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F7154B6-6693-DA3B-7305-FE8492345F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E77D774-684D-72B8-7F60-DB9D3C57EF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A0F2A3C-C7F5-0958-6340-E35745F7B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1F0625D-CEE6-4AD8-1D38-343133143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447C793-1CF2-94FA-26ED-2DE4323C5F98}"/>
              </a:ext>
            </a:extLst>
          </p:cNvPr>
          <p:cNvSpPr txBox="1"/>
          <p:nvPr/>
        </p:nvSpPr>
        <p:spPr>
          <a:xfrm>
            <a:off x="1996236" y="6067185"/>
            <a:ext cx="74141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>
                <a:solidFill>
                  <a:srgbClr val="034EA2"/>
                </a:solidFill>
                <a:effectLst/>
                <a:latin typeface="EC Square Sans Cond Pro Medium" panose="020B0606000000020004" pitchFamily="34" charset="0"/>
              </a:rPr>
              <a:t>Savings coming from direct fossil fuel combustion progressively excluded</a:t>
            </a:r>
            <a:endParaRPr lang="en-IE" sz="2000">
              <a:latin typeface="EC Square Sans Cond Pro Medium" panose="020B0606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631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4505" y="357972"/>
            <a:ext cx="10515600" cy="782357"/>
          </a:xfrm>
        </p:spPr>
        <p:txBody>
          <a:bodyPr/>
          <a:lstStyle/>
          <a:p>
            <a:r>
              <a:rPr lang="en-GB" dirty="0">
                <a:latin typeface="EC Square Sans Pro Medium"/>
              </a:rPr>
              <a:t>Annex V(2)(a): policy objectives/ materiality</a:t>
            </a:r>
            <a:endParaRPr lang="en-US" sz="2000" dirty="0">
              <a:latin typeface="EC Square Sans Pro Medium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8E2244A-2187-1A87-7F9B-DC9794B4E95D}"/>
              </a:ext>
            </a:extLst>
          </p:cNvPr>
          <p:cNvGrpSpPr/>
          <p:nvPr/>
        </p:nvGrpSpPr>
        <p:grpSpPr>
          <a:xfrm flipH="1">
            <a:off x="-204255" y="5906402"/>
            <a:ext cx="1450989" cy="1275155"/>
            <a:chOff x="10168944" y="0"/>
            <a:chExt cx="2023056" cy="18736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9EDCB2-CB24-62E4-322E-7C9BC2231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41459">
              <a:off x="10391854" y="-62925"/>
              <a:ext cx="1322089" cy="176790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AC5E831-BCE8-180C-D6D5-9D5A17C68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V="1">
              <a:off x="10609954" y="291577"/>
              <a:ext cx="1873624" cy="129046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236FAA5-BD22-F900-61E0-808DD5B180C7}"/>
              </a:ext>
            </a:extLst>
          </p:cNvPr>
          <p:cNvGrpSpPr/>
          <p:nvPr/>
        </p:nvGrpSpPr>
        <p:grpSpPr>
          <a:xfrm>
            <a:off x="9311962" y="-708977"/>
            <a:ext cx="3527331" cy="2099461"/>
            <a:chOff x="8229553" y="-750332"/>
            <a:chExt cx="4565888" cy="271545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0221E8F-56EB-10E5-4C1E-6FA97FF1FDB9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F7154B6-6693-DA3B-7305-FE8492345F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E77D774-684D-72B8-7F60-DB9D3C57EF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A0F2A3C-C7F5-0958-6340-E35745F7B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1F0625D-CEE6-4AD8-1D38-343133143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FA261A4-D448-DE8D-4F19-A78E792687DB}"/>
              </a:ext>
            </a:extLst>
          </p:cNvPr>
          <p:cNvSpPr txBox="1"/>
          <p:nvPr/>
        </p:nvSpPr>
        <p:spPr>
          <a:xfrm>
            <a:off x="1039277" y="1877311"/>
            <a:ext cx="10167025" cy="42473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GB" sz="2800" i="1" u="sng" dirty="0">
                <a:solidFill>
                  <a:srgbClr val="000000"/>
                </a:solidFill>
                <a:ea typeface="+mn-lt"/>
                <a:cs typeface="+mn-lt"/>
              </a:rPr>
              <a:t>Annex V(2)(a)</a:t>
            </a:r>
            <a:r>
              <a:rPr lang="en-GB" sz="2800" dirty="0">
                <a:solidFill>
                  <a:srgbClr val="000000"/>
                </a:solidFill>
                <a:ea typeface="+mn-lt"/>
                <a:cs typeface="+mn-lt"/>
              </a:rPr>
              <a:t> requires Member States:</a:t>
            </a:r>
            <a:r>
              <a:rPr lang="en-IE" sz="28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endParaRPr lang="en-US" sz="2800" dirty="0">
              <a:solidFill>
                <a:srgbClr val="000000"/>
              </a:solidFill>
              <a:cs typeface="Arial"/>
            </a:endParaRPr>
          </a:p>
          <a:p>
            <a:pPr algn="just"/>
            <a:r>
              <a:rPr lang="en-GB" sz="2800" dirty="0">
                <a:solidFill>
                  <a:srgbClr val="000000"/>
                </a:solidFill>
                <a:ea typeface="+mn-lt"/>
                <a:cs typeface="+mn-lt"/>
              </a:rPr>
              <a:t>(1) to demonstrate that </a:t>
            </a:r>
            <a:r>
              <a:rPr lang="en-GB" sz="2800" u="sng" dirty="0">
                <a:solidFill>
                  <a:srgbClr val="000000"/>
                </a:solidFill>
                <a:ea typeface="+mn-lt"/>
                <a:cs typeface="+mn-lt"/>
              </a:rPr>
              <a:t>one of the objectives</a:t>
            </a:r>
            <a:r>
              <a:rPr lang="en-GB" sz="2800" dirty="0">
                <a:solidFill>
                  <a:srgbClr val="000000"/>
                </a:solidFill>
                <a:ea typeface="+mn-lt"/>
                <a:cs typeface="+mn-lt"/>
              </a:rPr>
              <a:t> of the policy measures reported to Article 8(1) </a:t>
            </a:r>
            <a:r>
              <a:rPr lang="en-GB" sz="2800" u="sng" dirty="0">
                <a:solidFill>
                  <a:srgbClr val="000000"/>
                </a:solidFill>
                <a:ea typeface="+mn-lt"/>
                <a:cs typeface="+mn-lt"/>
              </a:rPr>
              <a:t>is the achievement of end-use energy savings</a:t>
            </a:r>
            <a:r>
              <a:rPr lang="en-GB" sz="2800" dirty="0">
                <a:solidFill>
                  <a:srgbClr val="000000"/>
                </a:solidFill>
                <a:ea typeface="+mn-lt"/>
                <a:cs typeface="+mn-lt"/>
              </a:rPr>
              <a:t>, and </a:t>
            </a:r>
            <a:r>
              <a:rPr lang="en-IE" sz="28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endParaRPr lang="en-IE" sz="2800" dirty="0">
              <a:solidFill>
                <a:srgbClr val="000000"/>
              </a:solidFill>
              <a:cs typeface="Arial"/>
            </a:endParaRPr>
          </a:p>
          <a:p>
            <a:pPr algn="just"/>
            <a:r>
              <a:rPr lang="en-GB" sz="2800" dirty="0">
                <a:solidFill>
                  <a:srgbClr val="000000"/>
                </a:solidFill>
                <a:ea typeface="+mn-lt"/>
                <a:cs typeface="+mn-lt"/>
              </a:rPr>
              <a:t>(2) to document evidence that the </a:t>
            </a:r>
            <a:r>
              <a:rPr lang="en-GB" sz="2800" u="sng" dirty="0">
                <a:solidFill>
                  <a:srgbClr val="000000"/>
                </a:solidFill>
                <a:ea typeface="+mn-lt"/>
                <a:cs typeface="+mn-lt"/>
              </a:rPr>
              <a:t>reported energy savings are caused by a policy measure</a:t>
            </a:r>
            <a:r>
              <a:rPr lang="en-GB" sz="2800" dirty="0">
                <a:solidFill>
                  <a:srgbClr val="000000"/>
                </a:solidFill>
                <a:ea typeface="+mn-lt"/>
                <a:cs typeface="+mn-lt"/>
              </a:rPr>
              <a:t>.</a:t>
            </a:r>
            <a:r>
              <a:rPr lang="en-IE" sz="28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endParaRPr lang="en-IE" sz="2800" dirty="0">
              <a:solidFill>
                <a:srgbClr val="000000"/>
              </a:solidFill>
              <a:cs typeface="Arial"/>
            </a:endParaRPr>
          </a:p>
          <a:p>
            <a:pPr algn="just"/>
            <a:endParaRPr lang="en-IE" sz="2800" dirty="0">
              <a:solidFill>
                <a:srgbClr val="000000"/>
              </a:solidFill>
              <a:cs typeface="Arial"/>
            </a:endParaRPr>
          </a:p>
          <a:p>
            <a:pPr algn="just"/>
            <a:r>
              <a:rPr lang="en-GB" sz="2800" dirty="0">
                <a:solidFill>
                  <a:srgbClr val="000000"/>
                </a:solidFill>
                <a:ea typeface="+mn-lt"/>
                <a:cs typeface="+mn-lt"/>
              </a:rPr>
              <a:t>This substantiates and complements </a:t>
            </a:r>
            <a:r>
              <a:rPr lang="en-IE" sz="2800" dirty="0">
                <a:solidFill>
                  <a:srgbClr val="000000"/>
                </a:solidFill>
                <a:ea typeface="+mn-lt"/>
                <a:cs typeface="+mn-lt"/>
              </a:rPr>
              <a:t>the provisions of point (c) of Article 8(14) about the eligibility of policy measures. </a:t>
            </a:r>
            <a:endParaRPr lang="en-IE" sz="2800" dirty="0">
              <a:solidFill>
                <a:srgbClr val="000000"/>
              </a:solidFill>
              <a:cs typeface="Arial"/>
            </a:endParaRPr>
          </a:p>
          <a:p>
            <a:endParaRPr lang="en-IE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3901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4505" y="357972"/>
            <a:ext cx="10515600" cy="782357"/>
          </a:xfrm>
        </p:spPr>
        <p:txBody>
          <a:bodyPr/>
          <a:lstStyle/>
          <a:p>
            <a:r>
              <a:rPr lang="en-GB">
                <a:latin typeface="EC Square Sans Pro Medium"/>
              </a:rPr>
              <a:t>Annex V(2)(c) and (d): additionality</a:t>
            </a:r>
            <a:endParaRPr lang="en-US" sz="2000">
              <a:latin typeface="EC Square Sans Pro Medium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8E2244A-2187-1A87-7F9B-DC9794B4E95D}"/>
              </a:ext>
            </a:extLst>
          </p:cNvPr>
          <p:cNvGrpSpPr/>
          <p:nvPr/>
        </p:nvGrpSpPr>
        <p:grpSpPr>
          <a:xfrm flipH="1">
            <a:off x="-204255" y="5906402"/>
            <a:ext cx="1450989" cy="1275155"/>
            <a:chOff x="10168944" y="0"/>
            <a:chExt cx="2023056" cy="18736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9EDCB2-CB24-62E4-322E-7C9BC2231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41459">
              <a:off x="10391854" y="-62925"/>
              <a:ext cx="1322089" cy="176790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AC5E831-BCE8-180C-D6D5-9D5A17C68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V="1">
              <a:off x="10609954" y="291577"/>
              <a:ext cx="1873624" cy="129046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236FAA5-BD22-F900-61E0-808DD5B180C7}"/>
              </a:ext>
            </a:extLst>
          </p:cNvPr>
          <p:cNvGrpSpPr/>
          <p:nvPr/>
        </p:nvGrpSpPr>
        <p:grpSpPr>
          <a:xfrm>
            <a:off x="9311962" y="-708977"/>
            <a:ext cx="3527331" cy="2099461"/>
            <a:chOff x="8229553" y="-750332"/>
            <a:chExt cx="4565888" cy="271545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0221E8F-56EB-10E5-4C1E-6FA97FF1FDB9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F7154B6-6693-DA3B-7305-FE8492345F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E77D774-684D-72B8-7F60-DB9D3C57EF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A0F2A3C-C7F5-0958-6340-E35745F7B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1F0625D-CEE6-4AD8-1D38-343133143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FA261A4-D448-DE8D-4F19-A78E792687DB}"/>
              </a:ext>
            </a:extLst>
          </p:cNvPr>
          <p:cNvSpPr txBox="1"/>
          <p:nvPr/>
        </p:nvSpPr>
        <p:spPr>
          <a:xfrm>
            <a:off x="873760" y="1396887"/>
            <a:ext cx="10444480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i="1" dirty="0">
                <a:solidFill>
                  <a:srgbClr val="000000"/>
                </a:solidFill>
              </a:rPr>
              <a:t>savings resulting from the implementation of mandatory Union law […] shall not be claimed as energy savings for the purpose of Article 8(1). </a:t>
            </a:r>
          </a:p>
          <a:p>
            <a:pPr algn="just"/>
            <a:endParaRPr lang="en-US" sz="2200" i="1" dirty="0">
              <a:solidFill>
                <a:srgbClr val="000000"/>
              </a:solidFill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i="1" dirty="0">
                <a:solidFill>
                  <a:srgbClr val="000000"/>
                </a:solidFill>
              </a:rPr>
              <a:t>HOWEVER end-use energy savings resulting from the implementation of </a:t>
            </a:r>
            <a:r>
              <a:rPr lang="en-US" sz="2200" b="1" i="1" dirty="0">
                <a:solidFill>
                  <a:srgbClr val="000000"/>
                </a:solidFill>
                <a:highlight>
                  <a:srgbClr val="FFFF00"/>
                </a:highlight>
              </a:rPr>
              <a:t>energy efficiency improvement measures taken pursuant to emergency regulations</a:t>
            </a:r>
            <a:r>
              <a:rPr lang="en-US" sz="2200" i="1" dirty="0">
                <a:solidFill>
                  <a:srgbClr val="000000"/>
                </a:solidFill>
                <a:highlight>
                  <a:srgbClr val="FFFF00"/>
                </a:highlight>
              </a:rPr>
              <a:t> under Article 122 TFEU </a:t>
            </a:r>
            <a:r>
              <a:rPr lang="en-US" sz="2200" b="1" i="1" dirty="0">
                <a:solidFill>
                  <a:srgbClr val="000000"/>
                </a:solidFill>
                <a:highlight>
                  <a:srgbClr val="FFFF00"/>
                </a:highlight>
              </a:rPr>
              <a:t>may be claimed for the purpose of Article 8(1), provided that they result in verifiable and measurable or estimable end-use energy savings</a:t>
            </a:r>
            <a:r>
              <a:rPr lang="en-US" sz="2200" i="1" dirty="0">
                <a:solidFill>
                  <a:srgbClr val="000000"/>
                </a:solidFill>
              </a:rPr>
              <a:t>, with the exception of those energy savings resulting from rationing or curtailment measures.</a:t>
            </a:r>
            <a:endParaRPr lang="en-IE" sz="22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268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8E2244A-2187-1A87-7F9B-DC9794B4E95D}"/>
              </a:ext>
            </a:extLst>
          </p:cNvPr>
          <p:cNvGrpSpPr/>
          <p:nvPr/>
        </p:nvGrpSpPr>
        <p:grpSpPr>
          <a:xfrm flipH="1">
            <a:off x="-204255" y="5906402"/>
            <a:ext cx="1450989" cy="1275155"/>
            <a:chOff x="10168944" y="0"/>
            <a:chExt cx="2023056" cy="18736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9EDCB2-CB24-62E4-322E-7C9BC2231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41459">
              <a:off x="10391854" y="-62925"/>
              <a:ext cx="1322089" cy="1767909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AC5E831-BCE8-180C-D6D5-9D5A17C68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V="1">
              <a:off x="10609954" y="291577"/>
              <a:ext cx="1873624" cy="129046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236FAA5-BD22-F900-61E0-808DD5B180C7}"/>
              </a:ext>
            </a:extLst>
          </p:cNvPr>
          <p:cNvGrpSpPr/>
          <p:nvPr/>
        </p:nvGrpSpPr>
        <p:grpSpPr>
          <a:xfrm>
            <a:off x="9311962" y="-708977"/>
            <a:ext cx="3527331" cy="2099461"/>
            <a:chOff x="8229553" y="-750332"/>
            <a:chExt cx="4565888" cy="271545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0221E8F-56EB-10E5-4C1E-6FA97FF1FDB9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F7154B6-6693-DA3B-7305-FE8492345F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AE77D774-684D-72B8-7F60-DB9D3C57EF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A0F2A3C-C7F5-0958-6340-E35745F7B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1F0625D-CEE6-4AD8-1D38-343133143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  <p:sp>
        <p:nvSpPr>
          <p:cNvPr id="14" name="Title 2">
            <a:extLst>
              <a:ext uri="{FF2B5EF4-FFF2-40B4-BE49-F238E27FC236}">
                <a16:creationId xmlns:a16="http://schemas.microsoft.com/office/drawing/2014/main" id="{59BADB7F-7D7C-A326-75F3-AF03A5192AF1}"/>
              </a:ext>
            </a:extLst>
          </p:cNvPr>
          <p:cNvSpPr>
            <a:spLocks noGrp="1"/>
          </p:cNvSpPr>
          <p:nvPr/>
        </p:nvSpPr>
        <p:spPr>
          <a:xfrm>
            <a:off x="951908" y="117058"/>
            <a:ext cx="9902262" cy="771314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latin typeface="EC Square Sans Pro Medium"/>
              </a:rPr>
              <a:t>Annex V(2)(h) and (</a:t>
            </a:r>
            <a:r>
              <a:rPr lang="en-GB" dirty="0" err="1">
                <a:latin typeface="EC Square Sans Pro Medium"/>
              </a:rPr>
              <a:t>i</a:t>
            </a:r>
            <a:r>
              <a:rPr lang="en-GB" dirty="0">
                <a:latin typeface="EC Square Sans Pro Medium"/>
              </a:rPr>
              <a:t>): fossil fuels exclusion</a:t>
            </a:r>
            <a:endParaRPr lang="en-US" sz="2000" dirty="0">
              <a:latin typeface="EC Square Sans Pro Mediu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2270B1-C009-E7C6-0082-C02C15BD9928}"/>
              </a:ext>
            </a:extLst>
          </p:cNvPr>
          <p:cNvSpPr txBox="1"/>
          <p:nvPr/>
        </p:nvSpPr>
        <p:spPr>
          <a:xfrm>
            <a:off x="224972" y="1331218"/>
            <a:ext cx="11850914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n-US" sz="2400" dirty="0"/>
              <a:t>The exclusion targets public support for installing new </a:t>
            </a:r>
            <a:r>
              <a:rPr lang="en-GB" sz="2400" u="sng" dirty="0"/>
              <a:t>fossil fuel technologies </a:t>
            </a:r>
          </a:p>
          <a:p>
            <a:pPr algn="just"/>
            <a:r>
              <a:rPr lang="en-GB" sz="2400" dirty="0"/>
              <a:t>(e.g. gas boilers, ICE cars)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b="1" dirty="0"/>
              <a:t>Behavioral/ organizational measures to decrease the fuel use in existing fossil fuel installation/equipment are not subject to this exclusion, on the contrary (!)</a:t>
            </a:r>
          </a:p>
          <a:p>
            <a:pPr algn="just"/>
            <a:endParaRPr lang="en-US" sz="2400" dirty="0"/>
          </a:p>
          <a:p>
            <a:pPr algn="just"/>
            <a:r>
              <a:rPr lang="en-US" dirty="0"/>
              <a:t>Phase I</a:t>
            </a:r>
          </a:p>
          <a:p>
            <a:pPr algn="just"/>
            <a:r>
              <a:rPr lang="en-US" dirty="0"/>
              <a:t>V(2)(</a:t>
            </a:r>
            <a:r>
              <a:rPr lang="en-US" dirty="0" err="1"/>
              <a:t>i</a:t>
            </a:r>
            <a:r>
              <a:rPr lang="en-US" dirty="0"/>
              <a:t>) – non-eligible are </a:t>
            </a:r>
            <a:r>
              <a:rPr lang="en-US" b="1" dirty="0"/>
              <a:t>energy savings </a:t>
            </a:r>
            <a:r>
              <a:rPr lang="en-US" dirty="0"/>
              <a:t>as a result of policy measures newly implemented </a:t>
            </a:r>
            <a:r>
              <a:rPr lang="en-US" b="1" dirty="0"/>
              <a:t>as from 1 January 2024 </a:t>
            </a:r>
            <a:r>
              <a:rPr lang="en-US" dirty="0"/>
              <a:t>regarding the use of direct fossil fuel combustion in products, equipment, transport systems, vehicles, buildings or works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dirty="0"/>
              <a:t>Derogation until 2030 granted to </a:t>
            </a:r>
            <a:r>
              <a:rPr lang="en-US" b="1" dirty="0"/>
              <a:t>energy-intensive industries</a:t>
            </a:r>
            <a:r>
              <a:rPr lang="en-US" dirty="0"/>
              <a:t>, where no alternative to ff available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pPr algn="just"/>
            <a:r>
              <a:rPr lang="en-US" dirty="0"/>
              <a:t>Phase II</a:t>
            </a:r>
          </a:p>
          <a:p>
            <a:pPr algn="just"/>
            <a:r>
              <a:rPr lang="en-US" dirty="0"/>
              <a:t>V(2)(h) – non-eligible are </a:t>
            </a:r>
            <a:r>
              <a:rPr lang="en-US" b="1" dirty="0"/>
              <a:t>policy measures </a:t>
            </a:r>
            <a:r>
              <a:rPr lang="en-US" dirty="0"/>
              <a:t>regarding the use of direct combustion of fossil fuel technologies that are newly implemented </a:t>
            </a:r>
            <a:r>
              <a:rPr lang="en-US" b="1" dirty="0"/>
              <a:t>as from 1 January 2026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b="1" dirty="0"/>
              <a:t>a stricter exclusion in the residential sector as of 2026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aiming at all new </a:t>
            </a:r>
            <a:r>
              <a:rPr lang="en-US" u="sng" dirty="0">
                <a:solidFill>
                  <a:srgbClr val="000000"/>
                </a:solidFill>
                <a:latin typeface="Arial"/>
                <a:cs typeface="Arial"/>
              </a:rPr>
              <a:t>and existing 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policy measures subsiding </a:t>
            </a:r>
            <a:r>
              <a:rPr lang="en-US" dirty="0"/>
              <a:t>fossil fuel combustion  technologies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5452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033029" y="2086307"/>
            <a:ext cx="2432617" cy="3253037"/>
          </a:xfrm>
          <a:prstGeom prst="rect">
            <a:avLst/>
          </a:prstGeom>
          <a:ln>
            <a:noFill/>
          </a:ln>
        </p:spPr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69127" y="501682"/>
            <a:ext cx="10515600" cy="782357"/>
          </a:xfrm>
        </p:spPr>
        <p:txBody>
          <a:bodyPr/>
          <a:lstStyle/>
          <a:p>
            <a:r>
              <a:rPr lang="en-GB" sz="3600" dirty="0">
                <a:latin typeface="EC Square Sans Pro Medium"/>
              </a:rPr>
              <a:t>Article 22: Information and awareness raising</a:t>
            </a:r>
            <a:br>
              <a:rPr lang="en-GB" sz="3600" dirty="0">
                <a:latin typeface="EC Square Sans Pro Medium" panose="020B0500000000020004" pitchFamily="34" charset="0"/>
              </a:rPr>
            </a:br>
            <a:endParaRPr lang="en-US" sz="2000" dirty="0">
              <a:latin typeface="EC Square Sans Pro Medium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86" y="3122220"/>
            <a:ext cx="2104254" cy="21042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703" y="3603162"/>
            <a:ext cx="2113158" cy="211315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94632" y="1459772"/>
            <a:ext cx="9587243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dirty="0">
                <a:solidFill>
                  <a:schemeClr val="tx2">
                    <a:lumMod val="50000"/>
                  </a:schemeClr>
                </a:solidFill>
                <a:latin typeface="EC Square Sans Pro Medium"/>
                <a:ea typeface="Calibri" panose="020F0502020204030204" pitchFamily="34" charset="0"/>
              </a:rPr>
              <a:t>Disseminate</a:t>
            </a:r>
            <a:r>
              <a:rPr lang="en-GB" dirty="0">
                <a:solidFill>
                  <a:srgbClr val="034EA2"/>
                </a:solidFill>
                <a:latin typeface="EC Square Sans Pro Medium"/>
                <a:ea typeface="Calibri" panose="020F0502020204030204" pitchFamily="34" charset="0"/>
              </a:rPr>
              <a:t> </a:t>
            </a:r>
            <a:r>
              <a:rPr lang="en-GB" dirty="0">
                <a:solidFill>
                  <a:schemeClr val="tx2"/>
                </a:solidFill>
                <a:latin typeface="EC Square Sans Pro Medium"/>
                <a:ea typeface="Calibri" panose="020F0502020204030204" pitchFamily="34" charset="0"/>
              </a:rPr>
              <a:t>information</a:t>
            </a:r>
            <a:r>
              <a:rPr lang="en-GB" dirty="0">
                <a:solidFill>
                  <a:srgbClr val="034EA2"/>
                </a:solidFill>
                <a:latin typeface="EC Square Sans Pro Medium"/>
                <a:ea typeface="Calibri" panose="020F0502020204030204" pitchFamily="34" charset="0"/>
              </a:rPr>
              <a:t> 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EC Square Sans Pro Medium"/>
              </a:rPr>
              <a:t>on available energy efficiency improvement measures, individual actions and financial and legal frameworks to all relevant market actors</a:t>
            </a:r>
          </a:p>
          <a:p>
            <a:endParaRPr lang="en-GB" dirty="0">
              <a:solidFill>
                <a:schemeClr val="bg2">
                  <a:lumMod val="10000"/>
                </a:schemeClr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2822" y="2455638"/>
            <a:ext cx="2879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90C852"/>
                </a:solidFill>
                <a:latin typeface="EC Square Sans Pro Medium" panose="020B0500000000020004" pitchFamily="34" charset="0"/>
                <a:ea typeface="Calibri" panose="020F0502020204030204" pitchFamily="34" charset="0"/>
              </a:rPr>
              <a:t>One-stop</a:t>
            </a:r>
            <a:r>
              <a:rPr lang="en-GB" sz="2400" b="1" dirty="0">
                <a:solidFill>
                  <a:srgbClr val="034EA2"/>
                </a:solidFill>
                <a:latin typeface="EC Square Sans Pro Medium" panose="020B0500000000020004" pitchFamily="34" charset="0"/>
                <a:ea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90C852"/>
                </a:solidFill>
                <a:latin typeface="EC Square Sans Pro Medium" panose="020B0500000000020004" pitchFamily="34" charset="0"/>
                <a:ea typeface="Calibri" panose="020F0502020204030204" pitchFamily="34" charset="0"/>
              </a:rPr>
              <a:t>shops</a:t>
            </a:r>
            <a:r>
              <a:rPr lang="en-GB" sz="2400" b="1" dirty="0">
                <a:solidFill>
                  <a:srgbClr val="034EA2"/>
                </a:solidFill>
                <a:latin typeface="EC Square Sans Pro Medium" panose="020B0500000000020004" pitchFamily="34" charset="0"/>
                <a:ea typeface="Calibri" panose="020F0502020204030204" pitchFamily="34" charset="0"/>
              </a:rPr>
              <a:t> </a:t>
            </a:r>
            <a:endParaRPr lang="en-IE" sz="2400" b="1" dirty="0">
              <a:solidFill>
                <a:srgbClr val="034EA2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31544" y="4006509"/>
            <a:ext cx="5675016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EC Square Sans Pro Medium"/>
                <a:ea typeface="Calibri" panose="020F0502020204030204" pitchFamily="34" charset="0"/>
              </a:rPr>
              <a:t> </a:t>
            </a:r>
            <a:endParaRPr lang="en-IE" dirty="0">
              <a:solidFill>
                <a:schemeClr val="bg2">
                  <a:lumMod val="10000"/>
                </a:schemeClr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72526" y="2856212"/>
            <a:ext cx="60712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EC Square Sans Pro Medium" panose="020B0500000000020004" pitchFamily="34" charset="0"/>
              </a:rPr>
              <a:t>Create </a:t>
            </a:r>
            <a:r>
              <a:rPr lang="en-US" dirty="0">
                <a:solidFill>
                  <a:srgbClr val="034EA2"/>
                </a:solidFill>
                <a:latin typeface="EC Square Sans Pro Medium" panose="020B0500000000020004" pitchFamily="34" charset="0"/>
              </a:rPr>
              <a:t>one-stop shops </a:t>
            </a:r>
            <a:r>
              <a:rPr lang="en-US" dirty="0">
                <a:solidFill>
                  <a:srgbClr val="000000"/>
                </a:solidFill>
                <a:latin typeface="EC Square Sans Pro Medium" panose="020B0500000000020004" pitchFamily="34" charset="0"/>
              </a:rPr>
              <a:t>or similar mechanisms for the provision of technical, administrative and financial advice and assistance to final customers and final users, especially household and small non-household ones, including SMEs and microenterprises</a:t>
            </a:r>
          </a:p>
          <a:p>
            <a:endParaRPr lang="en-US" dirty="0">
              <a:solidFill>
                <a:srgbClr val="000000"/>
              </a:solidFill>
              <a:latin typeface="EC Square Sans Pro Medium" panose="020B05000000000200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EC Square Sans Pro Medium" panose="020B0500000000020004" pitchFamily="34" charset="0"/>
              </a:rPr>
              <a:t>provide holistic support to all households, </a:t>
            </a:r>
            <a:r>
              <a:rPr lang="en-US" dirty="0">
                <a:solidFill>
                  <a:srgbClr val="034EA2"/>
                </a:solidFill>
                <a:latin typeface="EC Square Sans Pro Medium" panose="020B0500000000020004" pitchFamily="34" charset="0"/>
              </a:rPr>
              <a:t>with a particular focus on households affected by energy poverty</a:t>
            </a:r>
            <a:r>
              <a:rPr lang="en-US" dirty="0">
                <a:solidFill>
                  <a:srgbClr val="000000"/>
                </a:solidFill>
                <a:latin typeface="EC Square Sans Pro Medium" panose="020B0500000000020004" pitchFamily="34" charset="0"/>
              </a:rPr>
              <a:t> and on worst performing buildings</a:t>
            </a:r>
            <a:endParaRPr lang="en-IE" dirty="0">
              <a:solidFill>
                <a:srgbClr val="000000"/>
              </a:solidFill>
              <a:latin typeface="EC Square Sans Pro Medium" panose="020B05000000000200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C0CE1C-2BCA-F844-1A6A-9E2BECDC58AB}"/>
              </a:ext>
            </a:extLst>
          </p:cNvPr>
          <p:cNvGrpSpPr/>
          <p:nvPr/>
        </p:nvGrpSpPr>
        <p:grpSpPr>
          <a:xfrm>
            <a:off x="9186171" y="-619768"/>
            <a:ext cx="3527331" cy="2099461"/>
            <a:chOff x="8229553" y="-750332"/>
            <a:chExt cx="4565888" cy="271545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F628A0D-E8F3-738D-463F-5EABBA2D75FF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060F7443-9C96-7405-8E00-496C1F95BA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8C379FEF-F649-9272-4CEA-40FE8EC49D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2B65BCB-06F8-FB7D-2A00-6EB726008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65CE67-67C4-6376-32E4-236A8DAAA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B493913-0177-6C0D-7348-53FF0838AEA3}"/>
              </a:ext>
            </a:extLst>
          </p:cNvPr>
          <p:cNvSpPr/>
          <p:nvPr/>
        </p:nvSpPr>
        <p:spPr>
          <a:xfrm>
            <a:off x="4459805" y="5398371"/>
            <a:ext cx="6222070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GB">
              <a:solidFill>
                <a:schemeClr val="bg2">
                  <a:lumMod val="10000"/>
                </a:schemeClr>
              </a:solidFill>
              <a:latin typeface="EC Square Sans Pro Medium"/>
            </a:endParaRPr>
          </a:p>
          <a:p>
            <a:endParaRPr lang="en-GB">
              <a:solidFill>
                <a:schemeClr val="bg2">
                  <a:lumMod val="10000"/>
                </a:schemeClr>
              </a:solidFill>
              <a:latin typeface="EC Square Sans Pro Medium" panose="020B050000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009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7013" y="2393343"/>
            <a:ext cx="9301427" cy="1796994"/>
          </a:xfrm>
        </p:spPr>
        <p:txBody>
          <a:bodyPr/>
          <a:lstStyle/>
          <a:p>
            <a:pPr algn="ctr"/>
            <a:r>
              <a:rPr lang="en-IE" dirty="0">
                <a:solidFill>
                  <a:schemeClr val="tx2"/>
                </a:solidFill>
                <a:latin typeface="EC Square Sans Pro Medium" panose="020B0500000000020004" pitchFamily="34" charset="0"/>
              </a:rPr>
              <a:t>Thank you</a:t>
            </a:r>
            <a:endParaRPr lang="en-GB" dirty="0">
              <a:solidFill>
                <a:schemeClr val="tx2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2269" y="5486400"/>
            <a:ext cx="975039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b="1" i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408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188" y="416621"/>
            <a:ext cx="10972800" cy="936625"/>
          </a:xfrm>
        </p:spPr>
        <p:txBody>
          <a:bodyPr/>
          <a:lstStyle/>
          <a:p>
            <a:r>
              <a:rPr lang="en-US" dirty="0">
                <a:latin typeface="EC Square Sans Cond Pro Medium" panose="020B0606000000020004" pitchFamily="34" charset="0"/>
              </a:rPr>
              <a:t>Policy context - Overview </a:t>
            </a:r>
            <a:endParaRPr lang="fr-BE" dirty="0">
              <a:latin typeface="EC Square Sans Cond Pro Medium" panose="020B0606000000020004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94188" y="2461002"/>
            <a:ext cx="10116264" cy="4308965"/>
          </a:xfrm>
        </p:spPr>
        <p:txBody>
          <a:bodyPr/>
          <a:lstStyle/>
          <a:p>
            <a:pPr>
              <a:spcAft>
                <a:spcPts val="1200"/>
              </a:spcAft>
            </a:pPr>
            <a:endParaRPr lang="en-US" sz="2800" b="1" dirty="0">
              <a:solidFill>
                <a:srgbClr val="00CC66"/>
              </a:solidFill>
              <a:latin typeface="EC Square Sans Cond Pro" panose="020B05060400000200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CC66"/>
                </a:solidFill>
                <a:latin typeface="EC Square Sans Pro" panose="020B0506040000020004" pitchFamily="34" charset="0"/>
              </a:rPr>
              <a:t>Fit for 55 package </a:t>
            </a:r>
            <a:r>
              <a:rPr lang="en-GB" sz="2800" dirty="0">
                <a:latin typeface="EC Square Sans Pro" panose="020B0506040000020004" pitchFamily="34" charset="0"/>
              </a:rPr>
              <a:t>-</a:t>
            </a:r>
            <a:r>
              <a:rPr lang="en-US" sz="2800" dirty="0">
                <a:solidFill>
                  <a:srgbClr val="00CC66"/>
                </a:solidFill>
                <a:latin typeface="EC Square Sans Pro" panose="020B0506040000020004" pitchFamily="34" charset="0"/>
              </a:rPr>
              <a:t> </a:t>
            </a:r>
            <a:r>
              <a:rPr lang="en-US" sz="2800" dirty="0">
                <a:latin typeface="EC Square Sans Pro" panose="020B0506040000020004" pitchFamily="34" charset="0"/>
              </a:rPr>
              <a:t>Delivering the Green Deal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IE" sz="2800" dirty="0">
                <a:latin typeface="EC Square Sans Pro" panose="020B0506040000020004" pitchFamily="34" charset="0"/>
              </a:rPr>
              <a:t>Set of interconnected proposals, including revision of key legislation</a:t>
            </a:r>
            <a:r>
              <a:rPr lang="en-US" sz="2800" dirty="0">
                <a:latin typeface="EC Square Sans Pro" panose="020B0506040000020004" pitchFamily="34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EC Square Sans Pro" panose="020B0506040000020004" pitchFamily="34" charset="0"/>
              </a:rPr>
              <a:t>EED, EPBD, RED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B0F0"/>
              </a:solidFill>
              <a:latin typeface="EC Square Sans Pro" panose="020B0506040000020004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en-US" sz="2800" dirty="0">
                <a:latin typeface="EC Square Sans Pro" panose="020B0506040000020004" pitchFamily="34" charset="0"/>
              </a:rPr>
              <a:t>+ </a:t>
            </a:r>
            <a:r>
              <a:rPr lang="en-US" sz="2800" b="1" dirty="0" err="1">
                <a:solidFill>
                  <a:srgbClr val="00CC66"/>
                </a:solidFill>
                <a:latin typeface="EC Square Sans Pro" panose="020B0506040000020004" pitchFamily="34" charset="0"/>
              </a:rPr>
              <a:t>REPowerEU</a:t>
            </a:r>
            <a:r>
              <a:rPr lang="en-US" sz="2800" b="1" dirty="0">
                <a:solidFill>
                  <a:srgbClr val="000000"/>
                </a:solidFill>
                <a:latin typeface="EC Square Sans Pro" panose="020B05060400000200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EC Square Sans Pro" panose="020B0506040000020004" pitchFamily="34" charset="0"/>
              </a:rPr>
              <a:t>-</a:t>
            </a:r>
            <a:r>
              <a:rPr lang="en-US" sz="2800" b="1" dirty="0">
                <a:solidFill>
                  <a:srgbClr val="000000"/>
                </a:solidFill>
                <a:latin typeface="EC Square Sans Pro" panose="020B0506040000020004" pitchFamily="34" charset="0"/>
              </a:rPr>
              <a:t> </a:t>
            </a:r>
            <a:r>
              <a:rPr lang="en-US" sz="2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package aiming to phase out EU dependence from Russia’s fossil fuel imports by 2027</a:t>
            </a:r>
            <a:endParaRPr lang="en-US" sz="2800" dirty="0">
              <a:latin typeface="EC Square Sans Pro" panose="020B05060400000200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8099" y="1584526"/>
            <a:ext cx="1789023" cy="1700458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992213" y="961586"/>
            <a:ext cx="8508047" cy="43089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34EA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CC66"/>
              </a:solidFill>
              <a:effectLst/>
              <a:uLnTx/>
              <a:uFillTx/>
              <a:latin typeface="EC Square Sans Cond Pro" panose="020B0506040000020004" pitchFamily="34" charset="0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rgbClr val="034EA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CC66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European Green Deal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- Overarching policy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>
                <a:srgbClr val="034EA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EU </a:t>
            </a: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+mn-cs"/>
              </a:rPr>
              <a:t>to be climate neutral by 2050 and cut GHG emissions by at least 55% by 2030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670C0FE-2280-1E31-9DC6-DC2A1713253B}"/>
              </a:ext>
            </a:extLst>
          </p:cNvPr>
          <p:cNvGrpSpPr/>
          <p:nvPr/>
        </p:nvGrpSpPr>
        <p:grpSpPr>
          <a:xfrm flipH="1">
            <a:off x="-92283" y="5938524"/>
            <a:ext cx="1290468" cy="1168719"/>
            <a:chOff x="10168944" y="0"/>
            <a:chExt cx="2023056" cy="187362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5B47799-2FD9-9EDB-8EAE-45546055D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41459">
              <a:off x="10391854" y="-62925"/>
              <a:ext cx="1322089" cy="176790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0E8DF38-7C4B-DE58-4AFB-BB8487C6F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V="1">
              <a:off x="10609954" y="291577"/>
              <a:ext cx="1873624" cy="1290469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8C9D063-D805-9089-40A4-D3C8E0EAFA16}"/>
              </a:ext>
            </a:extLst>
          </p:cNvPr>
          <p:cNvGrpSpPr/>
          <p:nvPr/>
        </p:nvGrpSpPr>
        <p:grpSpPr>
          <a:xfrm>
            <a:off x="9186171" y="-619768"/>
            <a:ext cx="3527331" cy="2099461"/>
            <a:chOff x="8229553" y="-750332"/>
            <a:chExt cx="4565888" cy="271545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9EEB14F-BEAC-9819-E8F9-45DF519D6BF0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7AAC2800-3895-CF99-DA9F-11CBF1E748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A805FA82-9903-0F57-285E-06082F7132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4D762BC-6F7D-88A4-D67B-DEBD894F2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77EE8CB-52B5-F8AB-B24F-2F7B9AB60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5933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2546" y="365125"/>
            <a:ext cx="10043142" cy="1325563"/>
          </a:xfrm>
        </p:spPr>
        <p:txBody>
          <a:bodyPr>
            <a:normAutofit/>
          </a:bodyPr>
          <a:lstStyle/>
          <a:p>
            <a:r>
              <a:rPr lang="en-IE" b="1" cap="small" dirty="0" err="1">
                <a:solidFill>
                  <a:srgbClr val="44BA79"/>
                </a:solidFill>
                <a:latin typeface="EC Square Sans Cond Pro" panose="020B0506040000020004" pitchFamily="34" charset="0"/>
              </a:rPr>
              <a:t>REPowerEU</a:t>
            </a:r>
            <a:endParaRPr lang="en-US" b="1" dirty="0">
              <a:solidFill>
                <a:srgbClr val="00B05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44008" y="1624059"/>
            <a:ext cx="9407949" cy="4351338"/>
          </a:xfrm>
        </p:spPr>
        <p:txBody>
          <a:bodyPr/>
          <a:lstStyle/>
          <a:p>
            <a:pPr marL="0" indent="0">
              <a:buClr>
                <a:srgbClr val="44BA79"/>
              </a:buClr>
              <a:buNone/>
            </a:pPr>
            <a:r>
              <a:rPr lang="en-US" dirty="0">
                <a:latin typeface="EC Square Sans Cond Pro" panose="020B0506040000020004" pitchFamily="34" charset="0"/>
              </a:rPr>
              <a:t>A roadmap to reduce the dependence on Russian fossil fuels and fast forward the energy transition without leaving anyone behind </a:t>
            </a:r>
          </a:p>
          <a:p>
            <a:pPr marL="342900" indent="-342900">
              <a:buClr>
                <a:srgbClr val="44BA79"/>
              </a:buClr>
            </a:pPr>
            <a:r>
              <a:rPr lang="en-US" dirty="0">
                <a:latin typeface="EC Square Sans Cond Pro" panose="020B0506040000020004" pitchFamily="34" charset="0"/>
              </a:rPr>
              <a:t>Based on </a:t>
            </a:r>
            <a:r>
              <a:rPr lang="en-US" b="1" dirty="0">
                <a:solidFill>
                  <a:srgbClr val="1057A7"/>
                </a:solidFill>
                <a:latin typeface="EC Square Sans Cond Pro" panose="020B0506040000020004" pitchFamily="34" charset="0"/>
              </a:rPr>
              <a:t>3 pillars</a:t>
            </a:r>
            <a:r>
              <a:rPr lang="en-US" dirty="0">
                <a:latin typeface="EC Square Sans Cond Pro" panose="020B0506040000020004" pitchFamily="34" charset="0"/>
              </a:rPr>
              <a:t>:</a:t>
            </a:r>
          </a:p>
          <a:p>
            <a:pPr marL="342900" indent="-342900">
              <a:buClr>
                <a:srgbClr val="92D050"/>
              </a:buClr>
            </a:pPr>
            <a:endParaRPr lang="en-US" dirty="0">
              <a:latin typeface="EC Square Sans Cond Pro" panose="020B0506040000020004" pitchFamily="34" charset="0"/>
            </a:endParaRPr>
          </a:p>
          <a:p>
            <a:pPr marL="342900" indent="-342900">
              <a:buClr>
                <a:srgbClr val="92D050"/>
              </a:buClr>
            </a:pPr>
            <a:endParaRPr lang="fr-BE" dirty="0">
              <a:latin typeface="EC Square Sans Cond Pro" panose="020B0506040000020004" pitchFamily="34" charset="0"/>
            </a:endParaRP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142972" y="4620225"/>
            <a:ext cx="4948791" cy="559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4000"/>
              </a:lnSpc>
              <a:spcAft>
                <a:spcPts val="1200"/>
              </a:spcAft>
            </a:pPr>
            <a:r>
              <a:rPr lang="en-IE" sz="2800" dirty="0">
                <a:latin typeface="EC Square Sans Cond Pro" panose="020B0506040000020004" pitchFamily="34" charset="0"/>
              </a:rPr>
              <a:t>Diversification of our energy supplies</a:t>
            </a:r>
            <a:endParaRPr lang="fr-BE" sz="2800" dirty="0">
              <a:latin typeface="EC Square Sans Cond Pro" panose="020B05060400000200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76"/>
            <a:ext cx="2063640" cy="171903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42972" y="3013751"/>
            <a:ext cx="7508985" cy="1703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4000"/>
              </a:lnSpc>
              <a:spcAft>
                <a:spcPts val="1200"/>
              </a:spcAft>
            </a:pPr>
            <a:r>
              <a:rPr lang="en-IE" sz="2800" b="1" dirty="0">
                <a:latin typeface="EC Square Sans Cond Pro" panose="020B0506040000020004" pitchFamily="34" charset="0"/>
              </a:rPr>
              <a:t>Energy saving and energy efficiency</a:t>
            </a:r>
          </a:p>
          <a:p>
            <a:pPr marL="457200" lvl="0" indent="-457200">
              <a:lnSpc>
                <a:spcPct val="114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E" sz="2800" b="1" dirty="0">
                <a:latin typeface="EC Square Sans Cond Pro" panose="020B0506040000020004" pitchFamily="34" charset="0"/>
              </a:rPr>
              <a:t>Save Energy plan </a:t>
            </a:r>
            <a:r>
              <a:rPr lang="en-IE" sz="2800" dirty="0">
                <a:latin typeface="EC Square Sans Cond Pro" panose="020B0506040000020004" pitchFamily="34" charset="0"/>
              </a:rPr>
              <a:t>to guide Member States in reducing energy consumption</a:t>
            </a:r>
            <a:endParaRPr lang="fr-BE" sz="2800" b="1" dirty="0">
              <a:latin typeface="EC Square Sans Cond Pro" panose="020B05060400000200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42972" y="5153972"/>
            <a:ext cx="6565452" cy="559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14000"/>
              </a:lnSpc>
              <a:spcAft>
                <a:spcPts val="1200"/>
              </a:spcAft>
            </a:pPr>
            <a:r>
              <a:rPr lang="en-IE" sz="2800" dirty="0">
                <a:latin typeface="EC Square Sans Cond Pro" panose="020B0506040000020004" pitchFamily="34" charset="0"/>
              </a:rPr>
              <a:t>Massive acceleration of investment in renewables</a:t>
            </a:r>
            <a:endParaRPr lang="fr-BE" sz="2800" dirty="0">
              <a:latin typeface="EC Square Sans Cond Pro" panose="020B05060400000200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6315" y="3203920"/>
            <a:ext cx="544100" cy="54009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/>
          <a:srcRect l="8584" t="6329"/>
          <a:stretch/>
        </p:blipFill>
        <p:spPr>
          <a:xfrm>
            <a:off x="2382540" y="5153972"/>
            <a:ext cx="584498" cy="56249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/>
          <a:srcRect l="13063"/>
          <a:stretch/>
        </p:blipFill>
        <p:spPr>
          <a:xfrm>
            <a:off x="2356807" y="4556587"/>
            <a:ext cx="573608" cy="59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06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985" y="448347"/>
            <a:ext cx="5569756" cy="1770197"/>
          </a:xfrm>
        </p:spPr>
        <p:txBody>
          <a:bodyPr>
            <a:normAutofit fontScale="90000"/>
          </a:bodyPr>
          <a:lstStyle/>
          <a:p>
            <a:br>
              <a:rPr lang="en-IE" sz="3300" b="1" dirty="0">
                <a:solidFill>
                  <a:srgbClr val="44BA79"/>
                </a:solidFill>
                <a:latin typeface="EC Square Sans Cond Pro" panose="020B0506040000020004" pitchFamily="34" charset="0"/>
              </a:rPr>
            </a:br>
            <a:r>
              <a:rPr lang="en-IE" sz="4900" b="1" cap="small" dirty="0">
                <a:solidFill>
                  <a:srgbClr val="44BA79"/>
                </a:solidFill>
                <a:latin typeface="EC Square Sans Cond Pro" panose="020B0506040000020004" pitchFamily="34" charset="0"/>
              </a:rPr>
              <a:t>EU Response </a:t>
            </a:r>
            <a:br>
              <a:rPr lang="en-IE" sz="4900" b="1" cap="small" dirty="0">
                <a:solidFill>
                  <a:srgbClr val="44BA79"/>
                </a:solidFill>
                <a:latin typeface="EC Square Sans Cond Pro" panose="020B0506040000020004" pitchFamily="34" charset="0"/>
              </a:rPr>
            </a:br>
            <a:r>
              <a:rPr lang="en-IE" sz="4900" b="1" cap="small" dirty="0">
                <a:solidFill>
                  <a:srgbClr val="44BA79"/>
                </a:solidFill>
                <a:latin typeface="EC Square Sans Cond Pro" panose="020B0506040000020004" pitchFamily="34" charset="0"/>
              </a:rPr>
              <a:t>at a Glance  </a:t>
            </a:r>
            <a:br>
              <a:rPr lang="en-IE" b="1" cap="small" dirty="0">
                <a:solidFill>
                  <a:srgbClr val="44BA79"/>
                </a:solidFill>
                <a:latin typeface="EC Square Sans Cond Pro" panose="020B0506040000020004" pitchFamily="34" charset="0"/>
              </a:rPr>
            </a:br>
            <a:r>
              <a:rPr lang="en-IE" sz="3100" b="1" cap="small" dirty="0">
                <a:solidFill>
                  <a:srgbClr val="44BA79"/>
                </a:solidFill>
                <a:latin typeface="EC Square Sans Cond Pro" panose="020B0506040000020004" pitchFamily="34" charset="0"/>
              </a:rPr>
              <a:t>2021-2022</a:t>
            </a:r>
            <a:br>
              <a:rPr lang="en-IE" b="1" dirty="0">
                <a:solidFill>
                  <a:srgbClr val="00B050"/>
                </a:solidFill>
                <a:latin typeface="EC Square Sans Cond Pro" panose="020B0506040000020004" pitchFamily="34" charset="0"/>
              </a:rPr>
            </a:br>
            <a:endParaRPr lang="en-US" b="1" dirty="0">
              <a:solidFill>
                <a:srgbClr val="00B050"/>
              </a:solidFill>
              <a:latin typeface="EC Square Sans Cond Pro" panose="020B05060400000200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F34E00-D9FC-869F-8BBA-5D917EF3B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4648"/>
            <a:ext cx="8200571" cy="4873352"/>
          </a:xfrm>
          <a:prstGeom prst="rect">
            <a:avLst/>
          </a:prstGeom>
        </p:spPr>
      </p:pic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E467BAC9-78BD-FEB0-FA21-0FB7F16E7695}"/>
              </a:ext>
            </a:extLst>
          </p:cNvPr>
          <p:cNvGraphicFramePr>
            <a:graphicFrameLocks/>
          </p:cNvGraphicFramePr>
          <p:nvPr/>
        </p:nvGraphicFramePr>
        <p:xfrm>
          <a:off x="6340839" y="119922"/>
          <a:ext cx="5696263" cy="2878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31407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3D8F09B-C101-2154-CAD4-C93E021A4A8B}"/>
              </a:ext>
            </a:extLst>
          </p:cNvPr>
          <p:cNvSpPr txBox="1"/>
          <p:nvPr/>
        </p:nvSpPr>
        <p:spPr>
          <a:xfrm>
            <a:off x="831443" y="1096751"/>
            <a:ext cx="10283253" cy="485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532364"/>
            <a:endParaRPr lang="en-US" sz="163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532364"/>
            <a:r>
              <a:rPr lang="en-GB" sz="163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 60 measures reported by MS ranged from energy savings campaigns and actions to energy efficiency programmes as well as voluntary curtailment measures:</a:t>
            </a:r>
          </a:p>
          <a:p>
            <a:pPr marL="285750" indent="-285750" algn="just" defTabSz="532364">
              <a:buFont typeface="Arial" panose="020B0604020202020204" pitchFamily="34" charset="0"/>
              <a:buChar char="•"/>
            </a:pPr>
            <a:r>
              <a:rPr lang="en-GB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Reducing public lighting hours,</a:t>
            </a:r>
          </a:p>
          <a:p>
            <a:pPr marL="285750" indent="-285750" algn="just" defTabSz="532364">
              <a:buFont typeface="Arial" panose="020B0604020202020204" pitchFamily="34" charset="0"/>
              <a:buChar char="•"/>
            </a:pPr>
            <a:r>
              <a:rPr lang="en-GB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Reducing the heating or cooling of buildings.</a:t>
            </a:r>
          </a:p>
          <a:p>
            <a:pPr marL="285750" indent="-285750" algn="just" defTabSz="532364">
              <a:buFont typeface="Arial" panose="020B0604020202020204" pitchFamily="34" charset="0"/>
              <a:buChar char="•"/>
            </a:pPr>
            <a:r>
              <a:rPr lang="en-US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Awareness raising campaigns</a:t>
            </a:r>
          </a:p>
          <a:p>
            <a:pPr marL="285750" indent="-285750" algn="just" defTabSz="532364">
              <a:buFont typeface="Arial" panose="020B0604020202020204" pitchFamily="34" charset="0"/>
              <a:buChar char="•"/>
            </a:pPr>
            <a:r>
              <a:rPr lang="en-US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Financial incentives for energy efficiency improvement, fossil fuel technology replacement (boilers, cars) and RES installation</a:t>
            </a:r>
          </a:p>
          <a:p>
            <a:pPr marL="285750" indent="-285750" algn="just" defTabSz="532364">
              <a:buFont typeface="Arial" panose="020B0604020202020204" pitchFamily="34" charset="0"/>
              <a:buChar char="•"/>
            </a:pPr>
            <a:r>
              <a:rPr lang="en-US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Electricity load shedding (e.g. shifting of water electric boiler to reduce peak demand) </a:t>
            </a:r>
          </a:p>
          <a:p>
            <a:pPr marL="166364" indent="-166364" algn="just" defTabSz="532364">
              <a:buFont typeface="Arial" panose="020B0604020202020204" pitchFamily="34" charset="0"/>
              <a:buChar char="•"/>
            </a:pPr>
            <a:endParaRPr lang="en-IE" sz="163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defTabSz="532364"/>
            <a:endParaRPr lang="en-US" sz="163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66364" indent="-166364" algn="just" defTabSz="532364">
              <a:buFont typeface="Arial" panose="020B0604020202020204" pitchFamily="34" charset="0"/>
              <a:buChar char="•"/>
            </a:pPr>
            <a:r>
              <a:rPr lang="en-US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Some measures go </a:t>
            </a:r>
            <a:r>
              <a:rPr lang="en-US" sz="163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beyond energy </a:t>
            </a:r>
            <a:r>
              <a:rPr lang="en-US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163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fficiency </a:t>
            </a:r>
            <a:r>
              <a:rPr lang="en-US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can rather be classified as </a:t>
            </a:r>
            <a:r>
              <a:rPr lang="en-US" sz="163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Energy Sufficiency </a:t>
            </a:r>
            <a:r>
              <a:rPr lang="en-US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since they are based on absolute reduction of energy service demand and a shift of energy intensive practices, e.g. In France a </a:t>
            </a:r>
            <a:r>
              <a:rPr lang="en-US" sz="163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 for domestic short-distance flights</a:t>
            </a:r>
            <a:r>
              <a:rPr lang="en-US" sz="163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domestic trips that can be achieved in less than 2h30 by train</a:t>
            </a:r>
          </a:p>
          <a:p>
            <a:pPr marL="266182" lvl="1" algn="just" defTabSz="532364"/>
            <a:endParaRPr lang="en-IE" sz="163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66182" lvl="1" algn="just" defTabSz="532364"/>
            <a:r>
              <a:rPr lang="en-IE" sz="163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Impact: </a:t>
            </a:r>
          </a:p>
          <a:p>
            <a:pPr marL="266182" lvl="1" algn="just" defTabSz="532364"/>
            <a:r>
              <a:rPr lang="en-US" sz="163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EU has reduced its natural gas demand by 18% or 53 </a:t>
            </a:r>
            <a:r>
              <a:rPr lang="en-US" sz="163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bcm</a:t>
            </a:r>
            <a:r>
              <a:rPr lang="en-US" sz="163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from August 2022 to March 2023,</a:t>
            </a:r>
          </a:p>
          <a:p>
            <a:pPr marL="266182" lvl="1" algn="just" defTabSz="532364"/>
            <a:endParaRPr lang="en-IE" sz="163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850B94B9-8BB2-EC3D-941B-F87A05617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04" y="401320"/>
            <a:ext cx="10515600" cy="782357"/>
          </a:xfrm>
        </p:spPr>
        <p:txBody>
          <a:bodyPr>
            <a:normAutofit fontScale="90000"/>
          </a:bodyPr>
          <a:lstStyle/>
          <a:p>
            <a:r>
              <a:rPr lang="en-US" b="1" cap="small" dirty="0">
                <a:solidFill>
                  <a:srgbClr val="44BA79"/>
                </a:solidFill>
                <a:latin typeface="EC Square Sans Cond Pro" panose="020B0506040000020004" pitchFamily="34" charset="0"/>
              </a:rPr>
              <a:t>Member State measures under </a:t>
            </a:r>
            <a:r>
              <a:rPr lang="en-US" b="1" cap="small" dirty="0">
                <a:solidFill>
                  <a:schemeClr val="tx1">
                    <a:lumMod val="50000"/>
                  </a:schemeClr>
                </a:solidFill>
                <a:latin typeface="EC Square Sans Cond Pro" panose="020B0506040000020004" pitchFamily="34" charset="0"/>
              </a:rPr>
              <a:t>Save Energy Plan </a:t>
            </a:r>
            <a:r>
              <a:rPr lang="en-US" b="1" cap="small" dirty="0">
                <a:solidFill>
                  <a:srgbClr val="44BA79"/>
                </a:solidFill>
                <a:latin typeface="EC Square Sans Cond Pro" panose="020B0506040000020004" pitchFamily="34" charset="0"/>
              </a:rPr>
              <a:t>&amp; Save Gas for Safe Winter</a:t>
            </a:r>
          </a:p>
        </p:txBody>
      </p:sp>
    </p:spTree>
    <p:extLst>
      <p:ext uri="{BB962C8B-B14F-4D97-AF65-F5344CB8AC3E}">
        <p14:creationId xmlns:p14="http://schemas.microsoft.com/office/powerpoint/2010/main" val="273909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188" y="300871"/>
            <a:ext cx="10972800" cy="936625"/>
          </a:xfrm>
        </p:spPr>
        <p:txBody>
          <a:bodyPr/>
          <a:lstStyle/>
          <a:p>
            <a:r>
              <a:rPr lang="en-US" dirty="0">
                <a:latin typeface="EC Square Sans Cond Pro Medium" panose="020B0606000000020004" pitchFamily="34" charset="0"/>
              </a:rPr>
              <a:t>The Energy Efficiency Directive recast </a:t>
            </a:r>
            <a:endParaRPr lang="fr-BE" dirty="0">
              <a:latin typeface="EC Square Sans Cond Pro Medium" panose="020B06060000000200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4188" y="1217527"/>
            <a:ext cx="10116264" cy="4308965"/>
          </a:xfrm>
        </p:spPr>
        <p:txBody>
          <a:bodyPr/>
          <a:lstStyle/>
          <a:p>
            <a:pPr>
              <a:spcAft>
                <a:spcPts val="1200"/>
              </a:spcAft>
            </a:pPr>
            <a:endParaRPr lang="en-US" sz="2800" b="1" dirty="0">
              <a:solidFill>
                <a:srgbClr val="00CC66"/>
              </a:solidFill>
              <a:latin typeface="EC Square Sans Cond Pro" panose="020B0506040000020004" pitchFamily="34" charset="0"/>
            </a:endParaRPr>
          </a:p>
          <a:p>
            <a:pPr>
              <a:spcAft>
                <a:spcPts val="1200"/>
              </a:spcAft>
            </a:pPr>
            <a:r>
              <a:rPr lang="en-US" sz="2800" b="1" dirty="0">
                <a:solidFill>
                  <a:srgbClr val="00CC66"/>
                </a:solidFill>
                <a:latin typeface="EC Square Sans Pro" panose="020B0506040000020004" pitchFamily="34" charset="0"/>
              </a:rPr>
              <a:t>Adoption</a:t>
            </a:r>
            <a:r>
              <a:rPr lang="en-US" sz="2800" dirty="0">
                <a:latin typeface="EC Square Sans Pro" panose="020B0506040000020004" pitchFamily="34" charset="0"/>
              </a:rPr>
              <a:t> of the final text on 13 September 2023 </a:t>
            </a:r>
          </a:p>
          <a:p>
            <a:pPr>
              <a:spcAft>
                <a:spcPts val="1200"/>
              </a:spcAft>
            </a:pPr>
            <a:r>
              <a:rPr lang="fr-BE" sz="2800" b="1" dirty="0">
                <a:solidFill>
                  <a:srgbClr val="00CC66"/>
                </a:solidFill>
                <a:latin typeface="EC Square Sans Pro" panose="020B0506040000020004" pitchFamily="34" charset="0"/>
              </a:rPr>
              <a:t>Publication</a:t>
            </a:r>
            <a:r>
              <a:rPr lang="fr-BE" sz="2800" dirty="0">
                <a:latin typeface="EC Square Sans Pro" panose="020B0506040000020004" pitchFamily="34" charset="0"/>
              </a:rPr>
              <a:t> in the </a:t>
            </a:r>
            <a:r>
              <a:rPr lang="en-US" sz="2800" dirty="0">
                <a:latin typeface="EC Square Sans Pro" panose="020B0506040000020004" pitchFamily="34" charset="0"/>
              </a:rPr>
              <a:t>Official Journal </a:t>
            </a:r>
            <a:r>
              <a:rPr lang="fr-BE" sz="2800" dirty="0">
                <a:latin typeface="EC Square Sans Pro" panose="020B0506040000020004" pitchFamily="34" charset="0"/>
              </a:rPr>
              <a:t>on 20 </a:t>
            </a:r>
            <a:r>
              <a:rPr lang="fr-BE" sz="2800" dirty="0" err="1">
                <a:latin typeface="EC Square Sans Pro" panose="020B0506040000020004" pitchFamily="34" charset="0"/>
              </a:rPr>
              <a:t>September</a:t>
            </a:r>
            <a:r>
              <a:rPr lang="fr-BE" sz="2800" dirty="0">
                <a:latin typeface="EC Square Sans Pro" panose="020B0506040000020004" pitchFamily="34" charset="0"/>
              </a:rPr>
              <a:t> 2023: </a:t>
            </a:r>
          </a:p>
          <a:p>
            <a:pPr marL="2286000" lvl="5" indent="0">
              <a:spcAft>
                <a:spcPts val="1200"/>
              </a:spcAft>
              <a:buNone/>
            </a:pPr>
            <a:r>
              <a:rPr lang="fr-BE" sz="3600" b="1" dirty="0">
                <a:solidFill>
                  <a:srgbClr val="FF0000"/>
                </a:solidFill>
                <a:latin typeface="EC Square Sans Pro" panose="020B0506040000020004" pitchFamily="34" charset="0"/>
              </a:rPr>
              <a:t>Directive (EU) 2023/1791</a:t>
            </a:r>
          </a:p>
          <a:p>
            <a:pPr>
              <a:spcAft>
                <a:spcPts val="1200"/>
              </a:spcAft>
            </a:pPr>
            <a:r>
              <a:rPr lang="fr-BE" sz="2800" b="1" dirty="0">
                <a:solidFill>
                  <a:srgbClr val="00CC66"/>
                </a:solidFill>
                <a:latin typeface="EC Square Sans Pro" panose="020B0506040000020004" pitchFamily="34" charset="0"/>
              </a:rPr>
              <a:t>Entry </a:t>
            </a:r>
            <a:r>
              <a:rPr lang="fr-BE" sz="2800" b="1" dirty="0" err="1">
                <a:solidFill>
                  <a:srgbClr val="00CC66"/>
                </a:solidFill>
                <a:latin typeface="EC Square Sans Pro" panose="020B0506040000020004" pitchFamily="34" charset="0"/>
              </a:rPr>
              <a:t>into</a:t>
            </a:r>
            <a:r>
              <a:rPr lang="fr-BE" sz="2800" b="1" dirty="0">
                <a:solidFill>
                  <a:srgbClr val="00CC66"/>
                </a:solidFill>
                <a:latin typeface="EC Square Sans Pro" panose="020B0506040000020004" pitchFamily="34" charset="0"/>
              </a:rPr>
              <a:t> force </a:t>
            </a:r>
            <a:r>
              <a:rPr lang="fr-BE" sz="2800" dirty="0">
                <a:latin typeface="EC Square Sans Pro" panose="020B0506040000020004" pitchFamily="34" charset="0"/>
              </a:rPr>
              <a:t>on 10 </a:t>
            </a:r>
            <a:r>
              <a:rPr lang="fr-BE" sz="2800" dirty="0" err="1">
                <a:latin typeface="EC Square Sans Pro" panose="020B0506040000020004" pitchFamily="34" charset="0"/>
              </a:rPr>
              <a:t>October</a:t>
            </a:r>
            <a:r>
              <a:rPr lang="fr-BE" sz="2800" dirty="0">
                <a:latin typeface="EC Square Sans Pro" panose="020B0506040000020004" pitchFamily="34" charset="0"/>
              </a:rPr>
              <a:t> 2023</a:t>
            </a:r>
          </a:p>
          <a:p>
            <a:pPr>
              <a:spcAft>
                <a:spcPts val="1200"/>
              </a:spcAft>
            </a:pPr>
            <a:r>
              <a:rPr lang="fr-BE" sz="2800" dirty="0">
                <a:latin typeface="EC Square Sans Pro" panose="020B0506040000020004" pitchFamily="34" charset="0"/>
              </a:rPr>
              <a:t>Transposition </a:t>
            </a:r>
            <a:r>
              <a:rPr lang="fr-BE" sz="2800" dirty="0" err="1">
                <a:latin typeface="EC Square Sans Pro" panose="020B0506040000020004" pitchFamily="34" charset="0"/>
              </a:rPr>
              <a:t>period</a:t>
            </a:r>
            <a:r>
              <a:rPr lang="fr-BE" sz="2800" dirty="0">
                <a:latin typeface="EC Square Sans Pro" panose="020B0506040000020004" pitchFamily="34" charset="0"/>
              </a:rPr>
              <a:t> of 2 </a:t>
            </a:r>
            <a:r>
              <a:rPr lang="fr-BE" sz="2800" dirty="0" err="1">
                <a:latin typeface="EC Square Sans Pro" panose="020B0506040000020004" pitchFamily="34" charset="0"/>
              </a:rPr>
              <a:t>years</a:t>
            </a:r>
            <a:endParaRPr lang="en-GB" sz="1800" dirty="0">
              <a:solidFill>
                <a:srgbClr val="000000"/>
              </a:solidFill>
              <a:latin typeface="EC Square Sans Cond Pro" panose="020B0506040000020004" pitchFamily="34" charset="0"/>
              <a:ea typeface="+mj-ea"/>
              <a:cs typeface="+mj-cs"/>
            </a:endParaRPr>
          </a:p>
          <a:p>
            <a:pPr marL="571500" lvl="1" indent="-457200">
              <a:spcBef>
                <a:spcPct val="0"/>
              </a:spcBef>
              <a:spcAft>
                <a:spcPts val="600"/>
              </a:spcAft>
              <a:buClr>
                <a:srgbClr val="004494"/>
              </a:buClr>
              <a:buFont typeface="+mj-lt"/>
              <a:buAutoNum type="arabicPeriod"/>
            </a:pPr>
            <a:endParaRPr lang="en-GB" sz="1800" dirty="0">
              <a:solidFill>
                <a:srgbClr val="000000"/>
              </a:solidFill>
              <a:latin typeface="EC Square Sans Cond Pro" panose="020B0506040000020004" pitchFamily="34" charset="0"/>
              <a:ea typeface="+mj-ea"/>
              <a:cs typeface="+mj-cs"/>
            </a:endParaRPr>
          </a:p>
          <a:p>
            <a:pPr marL="571500" lvl="1" indent="-457200">
              <a:spcBef>
                <a:spcPct val="0"/>
              </a:spcBef>
              <a:spcAft>
                <a:spcPts val="600"/>
              </a:spcAft>
              <a:buClr>
                <a:srgbClr val="004494"/>
              </a:buClr>
              <a:buFont typeface="+mj-lt"/>
              <a:buAutoNum type="arabicPeriod"/>
            </a:pPr>
            <a:endParaRPr lang="en-GB" sz="1800" dirty="0">
              <a:solidFill>
                <a:srgbClr val="000000"/>
              </a:solidFill>
              <a:latin typeface="EC Square Sans Cond Pro" panose="020B0506040000020004" pitchFamily="34" charset="0"/>
              <a:ea typeface="+mj-ea"/>
              <a:cs typeface="+mj-cs"/>
            </a:endParaRPr>
          </a:p>
          <a:p>
            <a:pPr>
              <a:spcAft>
                <a:spcPts val="600"/>
              </a:spcAft>
              <a:buClr>
                <a:srgbClr val="004494"/>
              </a:buClr>
            </a:pPr>
            <a:endParaRPr lang="en-GB" sz="1800" b="1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Clr>
                <a:srgbClr val="004494"/>
              </a:buClr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Clr>
                <a:srgbClr val="004494"/>
              </a:buClr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Clr>
                <a:srgbClr val="004494"/>
              </a:buClr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Clr>
                <a:srgbClr val="004494"/>
              </a:buClr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spcAft>
                <a:spcPts val="600"/>
              </a:spcAft>
              <a:buClr>
                <a:srgbClr val="004494"/>
              </a:buClr>
            </a:pPr>
            <a:endParaRPr lang="en-GB" sz="18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383305B-1DD0-12A4-DB41-1E538348207F}"/>
              </a:ext>
            </a:extLst>
          </p:cNvPr>
          <p:cNvGrpSpPr/>
          <p:nvPr/>
        </p:nvGrpSpPr>
        <p:grpSpPr>
          <a:xfrm flipH="1">
            <a:off x="-92283" y="5921591"/>
            <a:ext cx="1290468" cy="1168719"/>
            <a:chOff x="10168944" y="0"/>
            <a:chExt cx="2023056" cy="18736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74AFFFC-D55B-B4FC-DD2B-AB4B830FA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41459">
              <a:off x="10391854" y="-62925"/>
              <a:ext cx="1322089" cy="1767909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4A2C9AD-1006-C17B-AE69-C83E4DEE3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V="1">
              <a:off x="10609954" y="291577"/>
              <a:ext cx="1873624" cy="129046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35820D4-7EC4-A3C5-B41E-EAD0255F282B}"/>
              </a:ext>
            </a:extLst>
          </p:cNvPr>
          <p:cNvGrpSpPr/>
          <p:nvPr/>
        </p:nvGrpSpPr>
        <p:grpSpPr>
          <a:xfrm>
            <a:off x="9186171" y="-636701"/>
            <a:ext cx="3527331" cy="2099461"/>
            <a:chOff x="8229553" y="-750332"/>
            <a:chExt cx="4565888" cy="271545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6251567-942D-5643-7F31-07394736704C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B5471B28-C57C-4914-DAB3-AF868E450D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39E9BDCF-FBA0-FF38-0101-25377562F6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280DC31-9DFE-4714-D6CB-F75C32A0F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23506C2-9470-08FF-A562-89CE773E6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085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97655" y="609180"/>
            <a:ext cx="10515600" cy="782357"/>
          </a:xfrm>
        </p:spPr>
        <p:txBody>
          <a:bodyPr/>
          <a:lstStyle/>
          <a:p>
            <a:r>
              <a:rPr lang="en-GB" dirty="0">
                <a:latin typeface="EC Square Sans Pro Medium"/>
              </a:rPr>
              <a:t>Article 3 EED: Energy Efficiency First Principle</a:t>
            </a:r>
            <a:br>
              <a:rPr lang="en-GB" dirty="0">
                <a:latin typeface="EC Square Sans Pro Medium" panose="020B0500000000020004" pitchFamily="34" charset="0"/>
              </a:rPr>
            </a:br>
            <a:endParaRPr lang="en-US" sz="2000" dirty="0">
              <a:latin typeface="EC Square Sans Pro Medium"/>
            </a:endParaRP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647478" y="5252872"/>
            <a:ext cx="8838344" cy="93903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Promote and apply </a:t>
            </a:r>
            <a:r>
              <a:rPr lang="en-US" dirty="0">
                <a:solidFill>
                  <a:srgbClr val="034EA2"/>
                </a:solidFill>
                <a:latin typeface="EC Square Sans Pro Medium" panose="020B0500000000020004" pitchFamily="34" charset="0"/>
              </a:rPr>
              <a:t>cost-benefit methodologies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(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highlight>
                  <a:srgbClr val="FFFF00"/>
                </a:highlight>
                <a:latin typeface="EC Square Sans Pro Medium" panose="020B0500000000020004" pitchFamily="34" charset="0"/>
              </a:rPr>
              <a:t>wider benefits of energy efficiency, societal perspective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)</a:t>
            </a:r>
          </a:p>
          <a:p>
            <a:pPr marL="0" indent="0">
              <a:buNone/>
            </a:pPr>
            <a:endParaRPr lang="en-US" dirty="0">
              <a:solidFill>
                <a:srgbClr val="373D59"/>
              </a:solidFill>
              <a:latin typeface="EC Square Sans Pro Medium" panose="020B05000000000200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rgbClr val="373D59"/>
              </a:solidFill>
              <a:latin typeface="EC Square Sans Pro Medium" panose="020B0500000000020004" pitchFamily="34" charset="0"/>
            </a:endParaRPr>
          </a:p>
          <a:p>
            <a:endParaRPr lang="en-US" dirty="0">
              <a:solidFill>
                <a:srgbClr val="373D59"/>
              </a:solidFill>
              <a:latin typeface="EC Square Sans Pro Medium" panose="020B0500000000020004" pitchFamily="34" charset="0"/>
            </a:endParaRPr>
          </a:p>
          <a:p>
            <a:pPr lvl="1"/>
            <a:endParaRPr lang="en-US" dirty="0">
              <a:solidFill>
                <a:srgbClr val="373D59"/>
              </a:solidFill>
              <a:latin typeface="EC Square Sans Pro Medium" panose="020B0500000000020004" pitchFamily="34" charset="0"/>
            </a:endParaRPr>
          </a:p>
          <a:p>
            <a:endParaRPr lang="en-GB" dirty="0">
              <a:solidFill>
                <a:srgbClr val="373D59"/>
              </a:solidFill>
              <a:latin typeface="EC Square Sans Pro Medium" panose="020B05000000000200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92" y="1965123"/>
            <a:ext cx="1035569" cy="10355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22" y="3746556"/>
            <a:ext cx="1078041" cy="1078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9161" y="1913123"/>
            <a:ext cx="925898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34EA2"/>
                </a:solidFill>
                <a:latin typeface="EC Square Sans Pro Medium" panose="020B0500000000020004" pitchFamily="34" charset="0"/>
              </a:rPr>
              <a:t>Apply</a:t>
            </a:r>
            <a:r>
              <a:rPr lang="en-US" sz="2400">
                <a:solidFill>
                  <a:srgbClr val="373D59"/>
                </a:solidFill>
                <a:latin typeface="EC Square Sans Pro Medium" panose="020B0500000000020004" pitchFamily="34" charset="0"/>
              </a:rPr>
              <a:t> </a:t>
            </a:r>
            <a:r>
              <a:rPr lang="en-US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EE1st in </a:t>
            </a:r>
            <a:r>
              <a:rPr lang="en-US" sz="2400">
                <a:solidFill>
                  <a:schemeClr val="tx2"/>
                </a:solidFill>
                <a:latin typeface="EC Square Sans Pro Medium" panose="020B0500000000020004" pitchFamily="34" charset="0"/>
              </a:rPr>
              <a:t>planning, policy and major investment decisions*</a:t>
            </a:r>
            <a:r>
              <a:rPr lang="en-US" sz="2400">
                <a:solidFill>
                  <a:srgbClr val="90C852"/>
                </a:solidFill>
                <a:latin typeface="EC Square Sans Pro Medium" panose="020B0500000000020004" pitchFamily="34" charset="0"/>
              </a:rPr>
              <a:t> </a:t>
            </a:r>
            <a:r>
              <a:rPr lang="en-US" sz="2400">
                <a:solidFill>
                  <a:srgbClr val="373D59"/>
                </a:solidFill>
                <a:latin typeface="EC Square Sans Pro Medium" panose="020B0500000000020004" pitchFamily="34" charset="0"/>
              </a:rPr>
              <a:t>in </a:t>
            </a:r>
            <a:r>
              <a:rPr lang="en-US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energy systems &amp; non-energy sectors with significant impact on energy consumption</a:t>
            </a:r>
          </a:p>
          <a:p>
            <a:endParaRPr lang="en-US" sz="2000">
              <a:solidFill>
                <a:srgbClr val="373D59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9161" y="3942814"/>
            <a:ext cx="8120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34EA2"/>
                </a:solidFill>
                <a:latin typeface="EC Square Sans Pro Medium" panose="020B0500000000020004" pitchFamily="34" charset="0"/>
              </a:rPr>
              <a:t>Monitor </a:t>
            </a:r>
            <a:r>
              <a:rPr lang="en-US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the application of EE1st (identify a monitoring entity or entities)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12" y="4918827"/>
            <a:ext cx="1607127" cy="1607127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743963" y="5299594"/>
            <a:ext cx="304800" cy="36487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822181" y="5352864"/>
            <a:ext cx="258334" cy="2583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2FD171A-643D-CE12-817C-13857FBD7217}"/>
              </a:ext>
            </a:extLst>
          </p:cNvPr>
          <p:cNvGrpSpPr/>
          <p:nvPr/>
        </p:nvGrpSpPr>
        <p:grpSpPr>
          <a:xfrm>
            <a:off x="9186171" y="-619768"/>
            <a:ext cx="3527331" cy="2099461"/>
            <a:chOff x="8229553" y="-750332"/>
            <a:chExt cx="4565888" cy="271545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8AFB17F-EFD5-0782-666A-B2B6C7E463AC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8016515C-1B7C-FC0A-9FDD-456A401D2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BBDE2AF-CC5D-BFC5-894C-93455DFA35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F751A4B-55D3-D183-7A92-8659B5AEB5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A9F1636-02C1-E768-0E95-F9F77072A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01814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8090" y="393562"/>
            <a:ext cx="10515600" cy="782357"/>
          </a:xfrm>
        </p:spPr>
        <p:txBody>
          <a:bodyPr/>
          <a:lstStyle/>
          <a:p>
            <a:r>
              <a:rPr lang="en-GB" dirty="0">
                <a:latin typeface="EC Square Sans Pro Medium"/>
              </a:rPr>
              <a:t>Article 4 EED: EU ambition &amp; targets</a:t>
            </a:r>
            <a:endParaRPr lang="en-US" sz="2000" dirty="0">
              <a:latin typeface="EC Square Sans Pro Medium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80655" y="2111922"/>
            <a:ext cx="2280655" cy="2733482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chemeClr val="tx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35198" y="2896751"/>
            <a:ext cx="2280348" cy="1705751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400"/>
          </a:p>
        </p:txBody>
      </p:sp>
      <p:sp>
        <p:nvSpPr>
          <p:cNvPr id="7" name="TextBox 6"/>
          <p:cNvSpPr txBox="1"/>
          <p:nvPr/>
        </p:nvSpPr>
        <p:spPr>
          <a:xfrm>
            <a:off x="3747350" y="3087505"/>
            <a:ext cx="2348650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E" sz="2800" dirty="0">
                <a:solidFill>
                  <a:srgbClr val="034EA2"/>
                </a:solidFill>
                <a:latin typeface="EC Square Sans Pro Medium"/>
              </a:rPr>
              <a:t>11.7%</a:t>
            </a:r>
          </a:p>
          <a:p>
            <a:pPr algn="ctr"/>
            <a:r>
              <a:rPr lang="en-IE" sz="2800" dirty="0">
                <a:solidFill>
                  <a:srgbClr val="034EA2"/>
                </a:solidFill>
                <a:latin typeface="EC Square Sans Pro Medium"/>
              </a:rPr>
              <a:t>Decrease</a:t>
            </a:r>
          </a:p>
          <a:p>
            <a:pPr algn="ctr"/>
            <a:r>
              <a:rPr lang="en-IE" sz="2800" dirty="0">
                <a:solidFill>
                  <a:srgbClr val="034EA2"/>
                </a:solidFill>
                <a:latin typeface="EC Square Sans Pro Medium"/>
              </a:rPr>
              <a:t>in energy consumption </a:t>
            </a:r>
            <a:endParaRPr lang="en-IE" sz="2800" dirty="0">
              <a:solidFill>
                <a:srgbClr val="034EA2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812608" y="2111922"/>
            <a:ext cx="498764" cy="907232"/>
          </a:xfrm>
          <a:prstGeom prst="downArrow">
            <a:avLst/>
          </a:prstGeom>
          <a:solidFill>
            <a:srgbClr val="FF99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TextBox 17"/>
          <p:cNvSpPr txBox="1"/>
          <p:nvPr/>
        </p:nvSpPr>
        <p:spPr>
          <a:xfrm>
            <a:off x="8808881" y="3267449"/>
            <a:ext cx="2644352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sz="2800">
                <a:solidFill>
                  <a:srgbClr val="034EA2"/>
                </a:solidFill>
                <a:latin typeface="EC Square Sans Pro Medium" panose="020B0500000000020004" pitchFamily="34" charset="0"/>
              </a:rPr>
              <a:t>A binding FEC target of </a:t>
            </a:r>
            <a:r>
              <a:rPr lang="en-IE" sz="2800">
                <a:solidFill>
                  <a:schemeClr val="accent4"/>
                </a:solidFill>
                <a:latin typeface="EC Square Sans Pro Medium" panose="020B0500000000020004" pitchFamily="34" charset="0"/>
              </a:rPr>
              <a:t>763 Mtoe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08881" y="1786270"/>
            <a:ext cx="280287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IE" sz="2800" dirty="0">
                <a:solidFill>
                  <a:srgbClr val="034EA2"/>
                </a:solidFill>
                <a:latin typeface="EC Square Sans Pro Medium"/>
              </a:rPr>
              <a:t>An indicative PEC target of </a:t>
            </a:r>
            <a:r>
              <a:rPr lang="en-IE" sz="2800" dirty="0">
                <a:solidFill>
                  <a:schemeClr val="accent4"/>
                </a:solidFill>
                <a:latin typeface="EC Square Sans Pro Medium"/>
              </a:rPr>
              <a:t>992,5 Mtoe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27418" y="2610452"/>
            <a:ext cx="228073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E" sz="2800" dirty="0">
                <a:solidFill>
                  <a:srgbClr val="FFFFFF"/>
                </a:solidFill>
                <a:latin typeface="EC Square Sans Pro Medium"/>
              </a:rPr>
              <a:t>2030 baseline (REF2020)</a:t>
            </a:r>
            <a:endParaRPr lang="en-IE" sz="2800" dirty="0">
              <a:solidFill>
                <a:srgbClr val="FFFFFF"/>
              </a:solidFill>
              <a:latin typeface="EC Square Sans Pro Medium" panose="020B05000000000200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5198" y="3466808"/>
            <a:ext cx="2240328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IE" sz="2800" dirty="0">
                <a:solidFill>
                  <a:srgbClr val="FFFFFF"/>
                </a:solidFill>
                <a:latin typeface="EC Square Sans Pro Medium"/>
              </a:rPr>
              <a:t>2030 real consumption</a:t>
            </a:r>
            <a:endParaRPr lang="en-IE" sz="2800" dirty="0">
              <a:solidFill>
                <a:srgbClr val="FFFFFF"/>
              </a:solidFill>
              <a:latin typeface="EC Square Sans Pro Medium" panose="020B05000000000200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6DF26C0-A162-8F74-0685-382D03C642D9}"/>
              </a:ext>
            </a:extLst>
          </p:cNvPr>
          <p:cNvGrpSpPr/>
          <p:nvPr/>
        </p:nvGrpSpPr>
        <p:grpSpPr>
          <a:xfrm flipH="1">
            <a:off x="0" y="6094641"/>
            <a:ext cx="1290468" cy="1168719"/>
            <a:chOff x="10168944" y="0"/>
            <a:chExt cx="2023056" cy="187362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4F57881-3098-8EE5-5540-DA7850D94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41459">
              <a:off x="10391854" y="-62925"/>
              <a:ext cx="1322089" cy="176790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582A4C5-7D4F-1A76-217F-FEB8B06BF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V="1">
              <a:off x="10609954" y="291577"/>
              <a:ext cx="1873624" cy="1290469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D13AF15-A0BE-2652-BCA6-0E18098325C2}"/>
              </a:ext>
            </a:extLst>
          </p:cNvPr>
          <p:cNvGrpSpPr/>
          <p:nvPr/>
        </p:nvGrpSpPr>
        <p:grpSpPr>
          <a:xfrm>
            <a:off x="9186171" y="-619768"/>
            <a:ext cx="3527331" cy="2099461"/>
            <a:chOff x="8229553" y="-750332"/>
            <a:chExt cx="4565888" cy="271545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6C7BC73-457F-B932-9BBC-C03417B31F1D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0B29DC5-D8BA-2DB0-4B57-1B330E15D3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FCFA6854-DFD8-4D88-AE2C-E90DB61A22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1B1B38B-152F-1E5C-36C2-0972BE237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A40D60-800D-6DA5-AEA9-F105FE8BD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F9D3F30C-18B9-11F2-5C2F-13837D515957}"/>
              </a:ext>
            </a:extLst>
          </p:cNvPr>
          <p:cNvSpPr/>
          <p:nvPr/>
        </p:nvSpPr>
        <p:spPr>
          <a:xfrm>
            <a:off x="1414869" y="5105814"/>
            <a:ext cx="8685808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>
                <a:solidFill>
                  <a:schemeClr val="tx2"/>
                </a:solidFill>
                <a:latin typeface="EC Square Sans Pro Medium"/>
                <a:ea typeface="Calibri" panose="020F0502020204030204" pitchFamily="34" charset="0"/>
              </a:rPr>
              <a:t>Member States shall set indicative national targets</a:t>
            </a:r>
            <a:endParaRPr lang="en-GB" sz="2800" b="1" dirty="0">
              <a:solidFill>
                <a:schemeClr val="tx2"/>
              </a:solidFill>
              <a:latin typeface="EC Square Sans Pro Medium"/>
              <a:ea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3946EC-6E4F-A458-C62A-03734C86BCCD}"/>
              </a:ext>
            </a:extLst>
          </p:cNvPr>
          <p:cNvSpPr txBox="1"/>
          <p:nvPr/>
        </p:nvSpPr>
        <p:spPr>
          <a:xfrm>
            <a:off x="1480655" y="5712766"/>
            <a:ext cx="80193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800" dirty="0">
                <a:solidFill>
                  <a:srgbClr val="034EA2"/>
                </a:solidFill>
                <a:latin typeface="EC Square Sans Pro Medium" panose="020B0500000000020004" pitchFamily="34" charset="0"/>
              </a:rPr>
              <a:t>An “ambition gap” mechanism will ensure that the national targets sum up to the EU targets  </a:t>
            </a:r>
          </a:p>
        </p:txBody>
      </p:sp>
    </p:spTree>
    <p:extLst>
      <p:ext uri="{BB962C8B-B14F-4D97-AF65-F5344CB8AC3E}">
        <p14:creationId xmlns:p14="http://schemas.microsoft.com/office/powerpoint/2010/main" val="3954666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8229039" y="1612106"/>
            <a:ext cx="3371692" cy="1066875"/>
          </a:xfrm>
          <a:prstGeom prst="roundRect">
            <a:avLst/>
          </a:prstGeom>
          <a:solidFill>
            <a:srgbClr val="034E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9" name="Rounded Rectangle 28"/>
          <p:cNvSpPr/>
          <p:nvPr/>
        </p:nvSpPr>
        <p:spPr>
          <a:xfrm>
            <a:off x="619631" y="1623523"/>
            <a:ext cx="3371692" cy="1066875"/>
          </a:xfrm>
          <a:prstGeom prst="roundRect">
            <a:avLst/>
          </a:prstGeom>
          <a:solidFill>
            <a:srgbClr val="034E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Rounded Rectangle 23"/>
          <p:cNvSpPr/>
          <p:nvPr/>
        </p:nvSpPr>
        <p:spPr>
          <a:xfrm>
            <a:off x="4456779" y="1627870"/>
            <a:ext cx="3371692" cy="1066875"/>
          </a:xfrm>
          <a:prstGeom prst="roundRect">
            <a:avLst/>
          </a:prstGeom>
          <a:solidFill>
            <a:srgbClr val="034E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1765" y="271664"/>
            <a:ext cx="10493514" cy="1577489"/>
          </a:xfrm>
        </p:spPr>
        <p:txBody>
          <a:bodyPr/>
          <a:lstStyle/>
          <a:p>
            <a:br>
              <a:rPr lang="en-US" sz="3600" dirty="0">
                <a:latin typeface="EC Square Sans Pro Medium" panose="020B0500000000020004" pitchFamily="34" charset="0"/>
              </a:rPr>
            </a:br>
            <a:r>
              <a:rPr lang="en-US" sz="3600" dirty="0">
                <a:solidFill>
                  <a:srgbClr val="034EA2"/>
                </a:solidFill>
                <a:latin typeface="EC Square Sans Pro Medium"/>
              </a:rPr>
              <a:t>Articles 5 – 7 EED: Exemplary role of public sector</a:t>
            </a:r>
            <a:br>
              <a:rPr lang="en-US" sz="3600" dirty="0">
                <a:latin typeface="EC Square Sans Pro Medium"/>
              </a:rPr>
            </a:br>
            <a:br>
              <a:rPr lang="en-IE" sz="2000" dirty="0">
                <a:latin typeface="EC Square Sans Pro Medium" panose="020B0500000000020004" pitchFamily="34" charset="0"/>
              </a:rPr>
            </a:br>
            <a:endParaRPr lang="en-IE" sz="3600" dirty="0">
              <a:solidFill>
                <a:srgbClr val="034EA2"/>
              </a:solidFill>
              <a:latin typeface="EC Square Sans Pro Medium" panose="020B05000000000200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34EA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635" y="2889063"/>
            <a:ext cx="2313252" cy="23132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93069" y="5208576"/>
            <a:ext cx="2313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>
                <a:solidFill>
                  <a:schemeClr val="tx2"/>
                </a:solidFill>
                <a:latin typeface="EC Square Sans Pro Medium" panose="020B0500000000020004" pitchFamily="34" charset="0"/>
              </a:rPr>
              <a:t>1.9% </a:t>
            </a:r>
            <a:r>
              <a:rPr lang="en-IE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each year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103426" y="1649424"/>
            <a:ext cx="48178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>
                <a:solidFill>
                  <a:schemeClr val="bg1"/>
                </a:solidFill>
                <a:latin typeface="EC Square Sans Pro Medium" panose="020B0500000000020004" pitchFamily="34" charset="0"/>
              </a:rPr>
              <a:t>Reduce total </a:t>
            </a:r>
          </a:p>
          <a:p>
            <a:pPr algn="ctr"/>
            <a:r>
              <a:rPr lang="en-IE" sz="2000">
                <a:solidFill>
                  <a:srgbClr val="90C852"/>
                </a:solidFill>
                <a:latin typeface="EC Square Sans Pro Medium" panose="020B0500000000020004" pitchFamily="34" charset="0"/>
              </a:rPr>
              <a:t>final energy consumption </a:t>
            </a:r>
          </a:p>
          <a:p>
            <a:pPr algn="ctr"/>
            <a:r>
              <a:rPr lang="en-IE" sz="2000">
                <a:solidFill>
                  <a:schemeClr val="bg1"/>
                </a:solidFill>
                <a:latin typeface="EC Square Sans Pro Medium" panose="020B0500000000020004" pitchFamily="34" charset="0"/>
              </a:rPr>
              <a:t>of all public bodies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66963" y="1877030"/>
            <a:ext cx="26958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>
                <a:solidFill>
                  <a:schemeClr val="bg1"/>
                </a:solidFill>
                <a:latin typeface="EC Square Sans Pro Medium" panose="020B0500000000020004" pitchFamily="34" charset="0"/>
              </a:rPr>
              <a:t>Purchase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86353" y="1649128"/>
            <a:ext cx="35765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000">
                <a:solidFill>
                  <a:schemeClr val="bg1"/>
                </a:solidFill>
                <a:latin typeface="EC Square Sans Pro Medium" panose="020B0500000000020004" pitchFamily="34" charset="0"/>
              </a:rPr>
              <a:t>Renovate </a:t>
            </a:r>
          </a:p>
          <a:p>
            <a:pPr algn="ctr"/>
            <a:r>
              <a:rPr lang="en-US" sz="2000">
                <a:solidFill>
                  <a:srgbClr val="FF0000"/>
                </a:solidFill>
                <a:latin typeface="EC Square Sans Pro Medium" panose="020B0500000000020004" pitchFamily="34" charset="0"/>
              </a:rPr>
              <a:t>heated</a:t>
            </a:r>
            <a:r>
              <a:rPr lang="en-US" sz="2000">
                <a:solidFill>
                  <a:srgbClr val="034EA2"/>
                </a:solidFill>
                <a:latin typeface="EC Square Sans Pro Medium" panose="020B0500000000020004" pitchFamily="34" charset="0"/>
              </a:rPr>
              <a:t> </a:t>
            </a:r>
            <a:r>
              <a:rPr lang="en-US" sz="2000">
                <a:solidFill>
                  <a:schemeClr val="bg1"/>
                </a:solidFill>
                <a:latin typeface="EC Square Sans Pro Medium" panose="020B0500000000020004" pitchFamily="34" charset="0"/>
              </a:rPr>
              <a:t>/ </a:t>
            </a:r>
            <a:r>
              <a:rPr lang="en-US" sz="2000">
                <a:solidFill>
                  <a:srgbClr val="4BC5DE"/>
                </a:solidFill>
                <a:latin typeface="EC Square Sans Pro Medium" panose="020B0500000000020004" pitchFamily="34" charset="0"/>
              </a:rPr>
              <a:t>cooled </a:t>
            </a:r>
            <a:r>
              <a:rPr lang="en-US" sz="2000">
                <a:solidFill>
                  <a:schemeClr val="bg1"/>
                </a:solidFill>
                <a:latin typeface="EC Square Sans Pro Medium" panose="020B0500000000020004" pitchFamily="34" charset="0"/>
              </a:rPr>
              <a:t>buildings </a:t>
            </a:r>
          </a:p>
          <a:p>
            <a:pPr algn="ctr"/>
            <a:r>
              <a:rPr lang="en-US" sz="2000">
                <a:solidFill>
                  <a:schemeClr val="bg1"/>
                </a:solidFill>
                <a:latin typeface="EC Square Sans Pro Medium" panose="020B0500000000020004" pitchFamily="34" charset="0"/>
              </a:rPr>
              <a:t>owned by public bodies</a:t>
            </a:r>
            <a:r>
              <a:rPr lang="en-IE" sz="2000">
                <a:solidFill>
                  <a:schemeClr val="bg1"/>
                </a:solidFill>
                <a:latin typeface="EC Square Sans Pro Medium" panose="020B0500000000020004" pitchFamily="34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039" y="5056727"/>
            <a:ext cx="3631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High </a:t>
            </a:r>
            <a:r>
              <a:rPr lang="en-IE" sz="2400">
                <a:solidFill>
                  <a:schemeClr val="tx2"/>
                </a:solidFill>
                <a:latin typeface="EC Square Sans Pro Medium" panose="020B0500000000020004" pitchFamily="34" charset="0"/>
              </a:rPr>
              <a:t>energy efficiency </a:t>
            </a:r>
            <a:r>
              <a:rPr lang="en-IE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performance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97517" y="5239795"/>
            <a:ext cx="2262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>
                <a:solidFill>
                  <a:schemeClr val="tx2"/>
                </a:solidFill>
                <a:latin typeface="EC Square Sans Pro Medium" panose="020B0500000000020004" pitchFamily="34" charset="0"/>
              </a:rPr>
              <a:t>3% </a:t>
            </a:r>
            <a:r>
              <a:rPr lang="en-IE" sz="2400">
                <a:solidFill>
                  <a:schemeClr val="bg2">
                    <a:lumMod val="10000"/>
                  </a:schemeClr>
                </a:solidFill>
                <a:latin typeface="EC Square Sans Pro Medium" panose="020B0500000000020004" pitchFamily="34" charset="0"/>
              </a:rPr>
              <a:t>each year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6794" y="3801080"/>
            <a:ext cx="870427" cy="8704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142" y="2921067"/>
            <a:ext cx="645123" cy="6952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642" y="3905996"/>
            <a:ext cx="845373" cy="84537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476BCED3-CF46-3100-4029-F1F5A88B0669}"/>
              </a:ext>
            </a:extLst>
          </p:cNvPr>
          <p:cNvGrpSpPr/>
          <p:nvPr/>
        </p:nvGrpSpPr>
        <p:grpSpPr>
          <a:xfrm>
            <a:off x="6967646" y="2919569"/>
            <a:ext cx="1803560" cy="1352656"/>
            <a:chOff x="7464603" y="3118352"/>
            <a:chExt cx="1803560" cy="1352656"/>
          </a:xfrm>
        </p:grpSpPr>
        <p:sp>
          <p:nvSpPr>
            <p:cNvPr id="4" name="Rounded Rectangle 3"/>
            <p:cNvSpPr/>
            <p:nvPr/>
          </p:nvSpPr>
          <p:spPr>
            <a:xfrm rot="20405912">
              <a:off x="7853872" y="3118352"/>
              <a:ext cx="1016970" cy="520716"/>
            </a:xfrm>
            <a:prstGeom prst="roundRect">
              <a:avLst/>
            </a:prstGeom>
            <a:solidFill>
              <a:srgbClr val="4BC5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>
                  <a:solidFill>
                    <a:schemeClr val="bg2">
                      <a:lumMod val="10000"/>
                    </a:schemeClr>
                  </a:solidFill>
                </a:rPr>
                <a:t>NZEB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7464603" y="3624884"/>
              <a:ext cx="463854" cy="339271"/>
            </a:xfrm>
            <a:custGeom>
              <a:avLst/>
              <a:gdLst>
                <a:gd name="connsiteX0" fmla="*/ 0 w 665019"/>
                <a:gd name="connsiteY0" fmla="*/ 267854 h 270932"/>
                <a:gd name="connsiteX1" fmla="*/ 249382 w 665019"/>
                <a:gd name="connsiteY1" fmla="*/ 240145 h 270932"/>
                <a:gd name="connsiteX2" fmla="*/ 212437 w 665019"/>
                <a:gd name="connsiteY2" fmla="*/ 46182 h 270932"/>
                <a:gd name="connsiteX3" fmla="*/ 443346 w 665019"/>
                <a:gd name="connsiteY3" fmla="*/ 18472 h 270932"/>
                <a:gd name="connsiteX4" fmla="*/ 665019 w 665019"/>
                <a:gd name="connsiteY4" fmla="*/ 0 h 270932"/>
                <a:gd name="connsiteX5" fmla="*/ 665019 w 665019"/>
                <a:gd name="connsiteY5" fmla="*/ 0 h 270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019" h="270932">
                  <a:moveTo>
                    <a:pt x="0" y="267854"/>
                  </a:moveTo>
                  <a:cubicBezTo>
                    <a:pt x="106988" y="272472"/>
                    <a:pt x="213976" y="277090"/>
                    <a:pt x="249382" y="240145"/>
                  </a:cubicBezTo>
                  <a:cubicBezTo>
                    <a:pt x="284788" y="203200"/>
                    <a:pt x="180110" y="83127"/>
                    <a:pt x="212437" y="46182"/>
                  </a:cubicBezTo>
                  <a:cubicBezTo>
                    <a:pt x="244764" y="9237"/>
                    <a:pt x="367916" y="26169"/>
                    <a:pt x="443346" y="18472"/>
                  </a:cubicBezTo>
                  <a:cubicBezTo>
                    <a:pt x="518776" y="10775"/>
                    <a:pt x="665019" y="0"/>
                    <a:pt x="665019" y="0"/>
                  </a:cubicBezTo>
                  <a:lnTo>
                    <a:pt x="665019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652195" y="4131737"/>
              <a:ext cx="463854" cy="339271"/>
            </a:xfrm>
            <a:custGeom>
              <a:avLst/>
              <a:gdLst>
                <a:gd name="connsiteX0" fmla="*/ 0 w 665019"/>
                <a:gd name="connsiteY0" fmla="*/ 267854 h 270932"/>
                <a:gd name="connsiteX1" fmla="*/ 249382 w 665019"/>
                <a:gd name="connsiteY1" fmla="*/ 240145 h 270932"/>
                <a:gd name="connsiteX2" fmla="*/ 212437 w 665019"/>
                <a:gd name="connsiteY2" fmla="*/ 46182 h 270932"/>
                <a:gd name="connsiteX3" fmla="*/ 443346 w 665019"/>
                <a:gd name="connsiteY3" fmla="*/ 18472 h 270932"/>
                <a:gd name="connsiteX4" fmla="*/ 665019 w 665019"/>
                <a:gd name="connsiteY4" fmla="*/ 0 h 270932"/>
                <a:gd name="connsiteX5" fmla="*/ 665019 w 665019"/>
                <a:gd name="connsiteY5" fmla="*/ 0 h 270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5019" h="270932">
                  <a:moveTo>
                    <a:pt x="0" y="267854"/>
                  </a:moveTo>
                  <a:cubicBezTo>
                    <a:pt x="106988" y="272472"/>
                    <a:pt x="213976" y="277090"/>
                    <a:pt x="249382" y="240145"/>
                  </a:cubicBezTo>
                  <a:cubicBezTo>
                    <a:pt x="284788" y="203200"/>
                    <a:pt x="180110" y="83127"/>
                    <a:pt x="212437" y="46182"/>
                  </a:cubicBezTo>
                  <a:cubicBezTo>
                    <a:pt x="244764" y="9237"/>
                    <a:pt x="367916" y="26169"/>
                    <a:pt x="443346" y="18472"/>
                  </a:cubicBezTo>
                  <a:cubicBezTo>
                    <a:pt x="518776" y="10775"/>
                    <a:pt x="665019" y="0"/>
                    <a:pt x="665019" y="0"/>
                  </a:cubicBezTo>
                  <a:lnTo>
                    <a:pt x="665019" y="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23" name="Rounded Rectangle 22"/>
            <p:cNvSpPr/>
            <p:nvPr/>
          </p:nvSpPr>
          <p:spPr>
            <a:xfrm rot="20509816">
              <a:off x="7948941" y="3751507"/>
              <a:ext cx="1319222" cy="600900"/>
            </a:xfrm>
            <a:prstGeom prst="roundRect">
              <a:avLst/>
            </a:prstGeom>
            <a:solidFill>
              <a:srgbClr val="4BC5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E">
                  <a:solidFill>
                    <a:schemeClr val="bg2">
                      <a:lumMod val="10000"/>
                    </a:schemeClr>
                  </a:solidFill>
                </a:rPr>
                <a:t>Zero-emission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B0A5F96-6F08-1056-C761-D2942D27880A}"/>
              </a:ext>
            </a:extLst>
          </p:cNvPr>
          <p:cNvGrpSpPr/>
          <p:nvPr/>
        </p:nvGrpSpPr>
        <p:grpSpPr>
          <a:xfrm>
            <a:off x="9186171" y="-619768"/>
            <a:ext cx="3527331" cy="2099461"/>
            <a:chOff x="8229553" y="-750332"/>
            <a:chExt cx="4565888" cy="271545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0646EA6-FD1F-88DE-4B56-E82BF84CB432}"/>
                </a:ext>
              </a:extLst>
            </p:cNvPr>
            <p:cNvGrpSpPr/>
            <p:nvPr/>
          </p:nvGrpSpPr>
          <p:grpSpPr>
            <a:xfrm rot="19683337">
              <a:off x="8229553" y="-750332"/>
              <a:ext cx="1894704" cy="2058272"/>
              <a:chOff x="10236851" y="3166923"/>
              <a:chExt cx="1894704" cy="2058272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7301CD53-EDDE-9FE7-B96E-5E44C5E116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1459">
                <a:off x="10459761" y="2944013"/>
                <a:ext cx="1322089" cy="1767909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DA174A73-1122-14E3-4FF2-91C234448D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49509" y="3643148"/>
                <a:ext cx="1873624" cy="1290469"/>
              </a:xfrm>
              <a:prstGeom prst="rect">
                <a:avLst/>
              </a:prstGeom>
            </p:spPr>
          </p:pic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65B0415-2B36-314E-E11D-F536F62E6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171296" y="1"/>
              <a:ext cx="3020702" cy="1965122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4A7B88F-7FCA-36AE-7456-213A83D22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911778">
              <a:off x="10725845" y="-918015"/>
              <a:ext cx="1520955" cy="2618237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3C50D48-CAB1-F8D9-08F3-41509DC2F6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45269" y="2764182"/>
            <a:ext cx="2268331" cy="22904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530E7C-6FFE-C8E5-0668-8675DB8865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12400" y="2841486"/>
            <a:ext cx="954157" cy="876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46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E57887D760484DA61420E23E0BF681" ma:contentTypeVersion="16" ma:contentTypeDescription="Create a new document." ma:contentTypeScope="" ma:versionID="0acf1f795115b46d8d1d37e68310d230">
  <xsd:schema xmlns:xsd="http://www.w3.org/2001/XMLSchema" xmlns:xs="http://www.w3.org/2001/XMLSchema" xmlns:p="http://schemas.microsoft.com/office/2006/metadata/properties" xmlns:ns2="4b1ba0fd-19b3-4c7e-bd46-de009a0675b4" xmlns:ns3="53860fbb-44d6-4238-b364-d734b1669ac4" targetNamespace="http://schemas.microsoft.com/office/2006/metadata/properties" ma:root="true" ma:fieldsID="0302021028983cf53b6bd848b0ac2725" ns2:_="" ns3:_="">
    <xsd:import namespace="4b1ba0fd-19b3-4c7e-bd46-de009a0675b4"/>
    <xsd:import namespace="53860fbb-44d6-4238-b364-d734b1669a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1ba0fd-19b3-4c7e-bd46-de009a067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cb12b0e-00a5-4551-8a19-a15de1741b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60fbb-44d6-4238-b364-d734b1669ac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428d9bc-4be1-41cd-80a3-2b66635b6367}" ma:internalName="TaxCatchAll" ma:showField="CatchAllData" ma:web="53860fbb-44d6-4238-b364-d734b1669a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3860fbb-44d6-4238-b364-d734b1669ac4" xsi:nil="true"/>
    <lcf76f155ced4ddcb4097134ff3c332f xmlns="4b1ba0fd-19b3-4c7e-bd46-de009a0675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C8B6729-9982-411C-8A8D-B5230D4F3F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2C99B2-3774-49E5-BF7B-680162FC58BE}"/>
</file>

<file path=customXml/itemProps3.xml><?xml version="1.0" encoding="utf-8"?>
<ds:datastoreItem xmlns:ds="http://schemas.openxmlformats.org/officeDocument/2006/customXml" ds:itemID="{A0B5A69A-CAC6-4F3E-8EEB-43813CB2B577}">
  <ds:schemaRefs>
    <ds:schemaRef ds:uri="http://purl.org/dc/elements/1.1/"/>
    <ds:schemaRef ds:uri="278287c8-5be4-4613-8138-480f9be48247"/>
    <ds:schemaRef ds:uri="a280f3ed-f921-4226-9525-27fa6d577539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338</TotalTime>
  <Words>1120</Words>
  <Application>Microsoft Macintosh PowerPoint</Application>
  <PresentationFormat>Widescreen</PresentationFormat>
  <Paragraphs>149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Calibri</vt:lpstr>
      <vt:lpstr>Calibri Light</vt:lpstr>
      <vt:lpstr>EC Square Sans Cond Pro</vt:lpstr>
      <vt:lpstr>EC Square Sans Cond Pro Medium</vt:lpstr>
      <vt:lpstr>EC Square Sans Pro</vt:lpstr>
      <vt:lpstr>EC Square Sans Pro Medium</vt:lpstr>
      <vt:lpstr>Symbol</vt:lpstr>
      <vt:lpstr>Times New Roman</vt:lpstr>
      <vt:lpstr>Wingdings</vt:lpstr>
      <vt:lpstr>Office Theme</vt:lpstr>
      <vt:lpstr>1_Office Theme</vt:lpstr>
      <vt:lpstr>PowerPoint Presentation</vt:lpstr>
      <vt:lpstr>Policy context - Overview </vt:lpstr>
      <vt:lpstr>REPowerEU</vt:lpstr>
      <vt:lpstr> EU Response  at a Glance   2021-2022 </vt:lpstr>
      <vt:lpstr>Member State measures under Save Energy Plan &amp; Save Gas for Safe Winter</vt:lpstr>
      <vt:lpstr>The Energy Efficiency Directive recast </vt:lpstr>
      <vt:lpstr>Article 3 EED: Energy Efficiency First Principle </vt:lpstr>
      <vt:lpstr>Article 4 EED: EU ambition &amp; targets</vt:lpstr>
      <vt:lpstr> Articles 5 – 7 EED: Exemplary role of public sector  </vt:lpstr>
      <vt:lpstr>Article 8 EED: Energy savings obligation </vt:lpstr>
      <vt:lpstr>Annex V(2)(a): policy objectives/ materiality</vt:lpstr>
      <vt:lpstr>Annex V(2)(c) and (d): additionality</vt:lpstr>
      <vt:lpstr>PowerPoint Presentation</vt:lpstr>
      <vt:lpstr>Article 22: Information and awareness raising 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TEGLAS Attila (COMM)</dc:creator>
  <cp:lastModifiedBy>Samuel Thomas</cp:lastModifiedBy>
  <cp:revision>271</cp:revision>
  <cp:lastPrinted>2021-07-05T13:36:56Z</cp:lastPrinted>
  <dcterms:created xsi:type="dcterms:W3CDTF">2021-06-21T08:42:23Z</dcterms:created>
  <dcterms:modified xsi:type="dcterms:W3CDTF">2023-11-28T12:32:21Z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2023-06-14T15:15:59Z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b6543fad-a368-4f87-8eca-d25b85b0208e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0x01010029E57887D760484DA61420E23E0BF681</vt:lpwstr>
  </property>
</Properties>
</file>