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4"/>
    <p:sldMasterId id="2147483667" r:id="rId5"/>
    <p:sldMasterId id="2147483677" r:id="rId6"/>
    <p:sldMasterId id="2147483678" r:id="rId7"/>
  </p:sldMasterIdLst>
  <p:notesMasterIdLst>
    <p:notesMasterId r:id="rId21"/>
  </p:notesMasterIdLst>
  <p:sldIdLst>
    <p:sldId id="258" r:id="rId8"/>
    <p:sldId id="331" r:id="rId9"/>
    <p:sldId id="336" r:id="rId10"/>
    <p:sldId id="338" r:id="rId11"/>
    <p:sldId id="332" r:id="rId12"/>
    <p:sldId id="314" r:id="rId13"/>
    <p:sldId id="335" r:id="rId14"/>
    <p:sldId id="315" r:id="rId15"/>
    <p:sldId id="334" r:id="rId16"/>
    <p:sldId id="318" r:id="rId17"/>
    <p:sldId id="339" r:id="rId18"/>
    <p:sldId id="260" r:id="rId19"/>
    <p:sldId id="257"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D6A0"/>
    <a:srgbClr val="FF6600"/>
    <a:srgbClr val="008000"/>
    <a:srgbClr val="00ADE4"/>
    <a:srgbClr val="294179"/>
    <a:srgbClr val="4C4C4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6"/>
    <p:restoredTop sz="58037"/>
  </p:normalViewPr>
  <p:slideViewPr>
    <p:cSldViewPr snapToGrid="0">
      <p:cViewPr>
        <p:scale>
          <a:sx n="60" d="100"/>
          <a:sy n="60" d="100"/>
        </p:scale>
        <p:origin x="1432"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CCB97-B2AF-4E28-B3B4-BE38837581BD}"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fr-FR"/>
        </a:p>
      </dgm:t>
    </dgm:pt>
    <dgm:pt modelId="{0E95C032-E100-4A20-B7CF-249EF2B0002F}">
      <dgm:prSet phldrT="[Texte]" custT="1"/>
      <dgm:spPr/>
      <dgm:t>
        <a:bodyPr/>
        <a:lstStyle/>
        <a:p>
          <a:r>
            <a:rPr lang="fr-FR" sz="2000">
              <a:latin typeface="+mj-lt"/>
            </a:rPr>
            <a:t> </a:t>
          </a:r>
        </a:p>
      </dgm:t>
    </dgm:pt>
    <dgm:pt modelId="{A8EF3BBE-DD4C-4364-8FD2-C3B2DDDF1157}" type="parTrans" cxnId="{43DFD601-77E3-46D3-A890-C67373E8EDFF}">
      <dgm:prSet/>
      <dgm:spPr/>
      <dgm:t>
        <a:bodyPr/>
        <a:lstStyle/>
        <a:p>
          <a:endParaRPr lang="fr-FR"/>
        </a:p>
      </dgm:t>
    </dgm:pt>
    <dgm:pt modelId="{11E2282D-A6B3-41FC-B544-EE6D617E8C73}" type="sibTrans" cxnId="{43DFD601-77E3-46D3-A890-C67373E8EDFF}">
      <dgm:prSet/>
      <dgm:spPr/>
      <dgm:t>
        <a:bodyPr/>
        <a:lstStyle/>
        <a:p>
          <a:endParaRPr lang="fr-FR"/>
        </a:p>
      </dgm:t>
    </dgm:pt>
    <dgm:pt modelId="{B25DB50A-4793-4517-AC86-F7D3AD69F6A7}">
      <dgm:prSet phldrT="[Texte]" custT="1"/>
      <dgm:spPr/>
      <dgm:t>
        <a:bodyPr/>
        <a:lstStyle/>
        <a:p>
          <a:r>
            <a:rPr lang="fr-FR" sz="2000">
              <a:latin typeface="+mj-lt"/>
            </a:rPr>
            <a:t> </a:t>
          </a:r>
        </a:p>
      </dgm:t>
    </dgm:pt>
    <dgm:pt modelId="{FBC2E30C-12A8-4608-80F7-E9816CFE0C1D}" type="parTrans" cxnId="{8EC48E30-C001-4993-A1FA-361FA5150166}">
      <dgm:prSet/>
      <dgm:spPr/>
      <dgm:t>
        <a:bodyPr/>
        <a:lstStyle/>
        <a:p>
          <a:endParaRPr lang="fr-FR"/>
        </a:p>
      </dgm:t>
    </dgm:pt>
    <dgm:pt modelId="{23AFD718-18CA-4B72-BACD-09E03CD45D0B}" type="sibTrans" cxnId="{8EC48E30-C001-4993-A1FA-361FA5150166}">
      <dgm:prSet/>
      <dgm:spPr/>
      <dgm:t>
        <a:bodyPr/>
        <a:lstStyle/>
        <a:p>
          <a:endParaRPr lang="fr-FR"/>
        </a:p>
      </dgm:t>
    </dgm:pt>
    <dgm:pt modelId="{A47C2F83-38BB-480E-8688-5242D92B989A}">
      <dgm:prSet phldrT="[Texte]" custT="1"/>
      <dgm:spPr/>
      <dgm:t>
        <a:bodyPr/>
        <a:lstStyle/>
        <a:p>
          <a:r>
            <a:rPr lang="fr-FR" sz="2000">
              <a:latin typeface="+mj-lt"/>
            </a:rPr>
            <a:t> </a:t>
          </a:r>
        </a:p>
      </dgm:t>
    </dgm:pt>
    <dgm:pt modelId="{369158ED-8143-4A39-95C7-273A7D05042E}" type="parTrans" cxnId="{5B929FFA-85BC-4FAA-A02A-9A3088599517}">
      <dgm:prSet/>
      <dgm:spPr/>
      <dgm:t>
        <a:bodyPr/>
        <a:lstStyle/>
        <a:p>
          <a:endParaRPr lang="fr-FR"/>
        </a:p>
      </dgm:t>
    </dgm:pt>
    <dgm:pt modelId="{90542E63-83CA-4656-B8D8-7476C7E98058}" type="sibTrans" cxnId="{5B929FFA-85BC-4FAA-A02A-9A3088599517}">
      <dgm:prSet/>
      <dgm:spPr/>
      <dgm:t>
        <a:bodyPr/>
        <a:lstStyle/>
        <a:p>
          <a:endParaRPr lang="fr-FR"/>
        </a:p>
      </dgm:t>
    </dgm:pt>
    <dgm:pt modelId="{0966926F-5B45-4C60-B356-FF192C9045E7}">
      <dgm:prSet phldrT="[Texte]" custT="1"/>
      <dgm:spPr/>
      <dgm:t>
        <a:bodyPr/>
        <a:lstStyle/>
        <a:p>
          <a:r>
            <a:rPr lang="fr-FR" sz="2000">
              <a:latin typeface="+mj-lt"/>
            </a:rPr>
            <a:t> </a:t>
          </a:r>
        </a:p>
      </dgm:t>
    </dgm:pt>
    <dgm:pt modelId="{14C224FE-AE38-4D88-9837-A326D99FA7E7}" type="parTrans" cxnId="{1F49C584-1E8D-46DD-8B4C-0B1BDEF06A6B}">
      <dgm:prSet/>
      <dgm:spPr/>
      <dgm:t>
        <a:bodyPr/>
        <a:lstStyle/>
        <a:p>
          <a:endParaRPr lang="fr-FR"/>
        </a:p>
      </dgm:t>
    </dgm:pt>
    <dgm:pt modelId="{8157DA19-9DA3-463F-82DD-361B3FDA6F42}" type="sibTrans" cxnId="{1F49C584-1E8D-46DD-8B4C-0B1BDEF06A6B}">
      <dgm:prSet/>
      <dgm:spPr/>
      <dgm:t>
        <a:bodyPr/>
        <a:lstStyle/>
        <a:p>
          <a:endParaRPr lang="fr-FR"/>
        </a:p>
      </dgm:t>
    </dgm:pt>
    <dgm:pt modelId="{582876DE-1B57-41F0-AD8C-293DDB40C6A1}" type="pres">
      <dgm:prSet presAssocID="{7A6CCB97-B2AF-4E28-B3B4-BE38837581BD}" presName="cycle" presStyleCnt="0">
        <dgm:presLayoutVars>
          <dgm:dir/>
          <dgm:resizeHandles val="exact"/>
        </dgm:presLayoutVars>
      </dgm:prSet>
      <dgm:spPr/>
    </dgm:pt>
    <dgm:pt modelId="{238C376D-6A5C-4C59-80FC-4E6FBBE69E0F}" type="pres">
      <dgm:prSet presAssocID="{0E95C032-E100-4A20-B7CF-249EF2B0002F}" presName="dummy" presStyleCnt="0"/>
      <dgm:spPr/>
    </dgm:pt>
    <dgm:pt modelId="{C6C1A97D-E3F3-459C-B6B2-E49A2D32B35B}" type="pres">
      <dgm:prSet presAssocID="{0E95C032-E100-4A20-B7CF-249EF2B0002F}" presName="node" presStyleLbl="revTx" presStyleIdx="0" presStyleCnt="4">
        <dgm:presLayoutVars>
          <dgm:bulletEnabled val="1"/>
        </dgm:presLayoutVars>
      </dgm:prSet>
      <dgm:spPr/>
    </dgm:pt>
    <dgm:pt modelId="{4A2E6179-321A-4C48-B2B0-2D9118FE4F33}" type="pres">
      <dgm:prSet presAssocID="{11E2282D-A6B3-41FC-B544-EE6D617E8C73}" presName="sibTrans" presStyleLbl="node1" presStyleIdx="0" presStyleCnt="4"/>
      <dgm:spPr/>
    </dgm:pt>
    <dgm:pt modelId="{77C9FF13-C067-4079-B3CB-3DBF941E9AED}" type="pres">
      <dgm:prSet presAssocID="{B25DB50A-4793-4517-AC86-F7D3AD69F6A7}" presName="dummy" presStyleCnt="0"/>
      <dgm:spPr/>
    </dgm:pt>
    <dgm:pt modelId="{AB359B65-BE49-4AFD-B72C-C9339B462CEE}" type="pres">
      <dgm:prSet presAssocID="{B25DB50A-4793-4517-AC86-F7D3AD69F6A7}" presName="node" presStyleLbl="revTx" presStyleIdx="1" presStyleCnt="4">
        <dgm:presLayoutVars>
          <dgm:bulletEnabled val="1"/>
        </dgm:presLayoutVars>
      </dgm:prSet>
      <dgm:spPr/>
    </dgm:pt>
    <dgm:pt modelId="{8451F2A0-E393-47E4-B259-71007ABF1256}" type="pres">
      <dgm:prSet presAssocID="{23AFD718-18CA-4B72-BACD-09E03CD45D0B}" presName="sibTrans" presStyleLbl="node1" presStyleIdx="1" presStyleCnt="4"/>
      <dgm:spPr/>
    </dgm:pt>
    <dgm:pt modelId="{EE0509F0-F784-43B3-BC64-0B611E779D73}" type="pres">
      <dgm:prSet presAssocID="{A47C2F83-38BB-480E-8688-5242D92B989A}" presName="dummy" presStyleCnt="0"/>
      <dgm:spPr/>
    </dgm:pt>
    <dgm:pt modelId="{76745489-9EEC-4316-A1DB-A5652A59EFD4}" type="pres">
      <dgm:prSet presAssocID="{A47C2F83-38BB-480E-8688-5242D92B989A}" presName="node" presStyleLbl="revTx" presStyleIdx="2" presStyleCnt="4">
        <dgm:presLayoutVars>
          <dgm:bulletEnabled val="1"/>
        </dgm:presLayoutVars>
      </dgm:prSet>
      <dgm:spPr/>
    </dgm:pt>
    <dgm:pt modelId="{D6E721F3-AE6A-42AE-9B26-4144323CDA5A}" type="pres">
      <dgm:prSet presAssocID="{90542E63-83CA-4656-B8D8-7476C7E98058}" presName="sibTrans" presStyleLbl="node1" presStyleIdx="2" presStyleCnt="4"/>
      <dgm:spPr/>
    </dgm:pt>
    <dgm:pt modelId="{D3D0A115-CF4E-4C05-9FDD-EDF6E2148BF6}" type="pres">
      <dgm:prSet presAssocID="{0966926F-5B45-4C60-B356-FF192C9045E7}" presName="dummy" presStyleCnt="0"/>
      <dgm:spPr/>
    </dgm:pt>
    <dgm:pt modelId="{ABB9D325-40EF-48C5-B143-249D1B7F66E5}" type="pres">
      <dgm:prSet presAssocID="{0966926F-5B45-4C60-B356-FF192C9045E7}" presName="node" presStyleLbl="revTx" presStyleIdx="3" presStyleCnt="4">
        <dgm:presLayoutVars>
          <dgm:bulletEnabled val="1"/>
        </dgm:presLayoutVars>
      </dgm:prSet>
      <dgm:spPr/>
    </dgm:pt>
    <dgm:pt modelId="{98AEE8AE-82B3-48B0-A6D1-AA233DC05396}" type="pres">
      <dgm:prSet presAssocID="{8157DA19-9DA3-463F-82DD-361B3FDA6F42}" presName="sibTrans" presStyleLbl="node1" presStyleIdx="3" presStyleCnt="4"/>
      <dgm:spPr/>
    </dgm:pt>
  </dgm:ptLst>
  <dgm:cxnLst>
    <dgm:cxn modelId="{43DFD601-77E3-46D3-A890-C67373E8EDFF}" srcId="{7A6CCB97-B2AF-4E28-B3B4-BE38837581BD}" destId="{0E95C032-E100-4A20-B7CF-249EF2B0002F}" srcOrd="0" destOrd="0" parTransId="{A8EF3BBE-DD4C-4364-8FD2-C3B2DDDF1157}" sibTransId="{11E2282D-A6B3-41FC-B544-EE6D617E8C73}"/>
    <dgm:cxn modelId="{D9025A0B-1960-4B6C-9C41-C23125031FD4}" type="presOf" srcId="{90542E63-83CA-4656-B8D8-7476C7E98058}" destId="{D6E721F3-AE6A-42AE-9B26-4144323CDA5A}" srcOrd="0" destOrd="0" presId="urn:microsoft.com/office/officeart/2005/8/layout/cycle1"/>
    <dgm:cxn modelId="{8B335E2C-B526-4522-A26D-73FF9BD21A59}" type="presOf" srcId="{B25DB50A-4793-4517-AC86-F7D3AD69F6A7}" destId="{AB359B65-BE49-4AFD-B72C-C9339B462CEE}" srcOrd="0" destOrd="0" presId="urn:microsoft.com/office/officeart/2005/8/layout/cycle1"/>
    <dgm:cxn modelId="{8EC48E30-C001-4993-A1FA-361FA5150166}" srcId="{7A6CCB97-B2AF-4E28-B3B4-BE38837581BD}" destId="{B25DB50A-4793-4517-AC86-F7D3AD69F6A7}" srcOrd="1" destOrd="0" parTransId="{FBC2E30C-12A8-4608-80F7-E9816CFE0C1D}" sibTransId="{23AFD718-18CA-4B72-BACD-09E03CD45D0B}"/>
    <dgm:cxn modelId="{5EA58C37-2141-4AED-AB05-A3D15375C141}" type="presOf" srcId="{0966926F-5B45-4C60-B356-FF192C9045E7}" destId="{ABB9D325-40EF-48C5-B143-249D1B7F66E5}" srcOrd="0" destOrd="0" presId="urn:microsoft.com/office/officeart/2005/8/layout/cycle1"/>
    <dgm:cxn modelId="{CAD58F3A-1D70-4904-A433-BCB1B0995C9A}" type="presOf" srcId="{11E2282D-A6B3-41FC-B544-EE6D617E8C73}" destId="{4A2E6179-321A-4C48-B2B0-2D9118FE4F33}" srcOrd="0" destOrd="0" presId="urn:microsoft.com/office/officeart/2005/8/layout/cycle1"/>
    <dgm:cxn modelId="{143B9951-3C92-47C1-B62D-CB54D3DACAAD}" type="presOf" srcId="{A47C2F83-38BB-480E-8688-5242D92B989A}" destId="{76745489-9EEC-4316-A1DB-A5652A59EFD4}" srcOrd="0" destOrd="0" presId="urn:microsoft.com/office/officeart/2005/8/layout/cycle1"/>
    <dgm:cxn modelId="{FC6BFA5C-8580-45D1-97E4-19A2BC7FA004}" type="presOf" srcId="{8157DA19-9DA3-463F-82DD-361B3FDA6F42}" destId="{98AEE8AE-82B3-48B0-A6D1-AA233DC05396}" srcOrd="0" destOrd="0" presId="urn:microsoft.com/office/officeart/2005/8/layout/cycle1"/>
    <dgm:cxn modelId="{1F49C584-1E8D-46DD-8B4C-0B1BDEF06A6B}" srcId="{7A6CCB97-B2AF-4E28-B3B4-BE38837581BD}" destId="{0966926F-5B45-4C60-B356-FF192C9045E7}" srcOrd="3" destOrd="0" parTransId="{14C224FE-AE38-4D88-9837-A326D99FA7E7}" sibTransId="{8157DA19-9DA3-463F-82DD-361B3FDA6F42}"/>
    <dgm:cxn modelId="{5F294997-B49D-43B3-A3F4-5E8B28246EDD}" type="presOf" srcId="{0E95C032-E100-4A20-B7CF-249EF2B0002F}" destId="{C6C1A97D-E3F3-459C-B6B2-E49A2D32B35B}" srcOrd="0" destOrd="0" presId="urn:microsoft.com/office/officeart/2005/8/layout/cycle1"/>
    <dgm:cxn modelId="{09D7B9B3-9FC2-4059-89A0-02799634A38C}" type="presOf" srcId="{7A6CCB97-B2AF-4E28-B3B4-BE38837581BD}" destId="{582876DE-1B57-41F0-AD8C-293DDB40C6A1}" srcOrd="0" destOrd="0" presId="urn:microsoft.com/office/officeart/2005/8/layout/cycle1"/>
    <dgm:cxn modelId="{5B929FFA-85BC-4FAA-A02A-9A3088599517}" srcId="{7A6CCB97-B2AF-4E28-B3B4-BE38837581BD}" destId="{A47C2F83-38BB-480E-8688-5242D92B989A}" srcOrd="2" destOrd="0" parTransId="{369158ED-8143-4A39-95C7-273A7D05042E}" sibTransId="{90542E63-83CA-4656-B8D8-7476C7E98058}"/>
    <dgm:cxn modelId="{F6EACBFD-4257-4C01-8430-421445E33765}" type="presOf" srcId="{23AFD718-18CA-4B72-BACD-09E03CD45D0B}" destId="{8451F2A0-E393-47E4-B259-71007ABF1256}" srcOrd="0" destOrd="0" presId="urn:microsoft.com/office/officeart/2005/8/layout/cycle1"/>
    <dgm:cxn modelId="{0613DD3B-550F-45E9-ACFC-46BE99230CCB}" type="presParOf" srcId="{582876DE-1B57-41F0-AD8C-293DDB40C6A1}" destId="{238C376D-6A5C-4C59-80FC-4E6FBBE69E0F}" srcOrd="0" destOrd="0" presId="urn:microsoft.com/office/officeart/2005/8/layout/cycle1"/>
    <dgm:cxn modelId="{970CFF60-8B94-42D0-BDBC-C0358675991F}" type="presParOf" srcId="{582876DE-1B57-41F0-AD8C-293DDB40C6A1}" destId="{C6C1A97D-E3F3-459C-B6B2-E49A2D32B35B}" srcOrd="1" destOrd="0" presId="urn:microsoft.com/office/officeart/2005/8/layout/cycle1"/>
    <dgm:cxn modelId="{C44E3DFB-8DB6-4A0B-A8D2-35A839D87A9C}" type="presParOf" srcId="{582876DE-1B57-41F0-AD8C-293DDB40C6A1}" destId="{4A2E6179-321A-4C48-B2B0-2D9118FE4F33}" srcOrd="2" destOrd="0" presId="urn:microsoft.com/office/officeart/2005/8/layout/cycle1"/>
    <dgm:cxn modelId="{1273D356-96B0-46BD-9055-2726EE0132FB}" type="presParOf" srcId="{582876DE-1B57-41F0-AD8C-293DDB40C6A1}" destId="{77C9FF13-C067-4079-B3CB-3DBF941E9AED}" srcOrd="3" destOrd="0" presId="urn:microsoft.com/office/officeart/2005/8/layout/cycle1"/>
    <dgm:cxn modelId="{8A6C7877-BC45-4973-87AB-91DC88680E3F}" type="presParOf" srcId="{582876DE-1B57-41F0-AD8C-293DDB40C6A1}" destId="{AB359B65-BE49-4AFD-B72C-C9339B462CEE}" srcOrd="4" destOrd="0" presId="urn:microsoft.com/office/officeart/2005/8/layout/cycle1"/>
    <dgm:cxn modelId="{52C9B5FA-2486-446F-8C12-F2058BD66A1B}" type="presParOf" srcId="{582876DE-1B57-41F0-AD8C-293DDB40C6A1}" destId="{8451F2A0-E393-47E4-B259-71007ABF1256}" srcOrd="5" destOrd="0" presId="urn:microsoft.com/office/officeart/2005/8/layout/cycle1"/>
    <dgm:cxn modelId="{D7A0743E-B923-47B2-BAE7-6037145DC925}" type="presParOf" srcId="{582876DE-1B57-41F0-AD8C-293DDB40C6A1}" destId="{EE0509F0-F784-43B3-BC64-0B611E779D73}" srcOrd="6" destOrd="0" presId="urn:microsoft.com/office/officeart/2005/8/layout/cycle1"/>
    <dgm:cxn modelId="{F2DE3130-4C7F-45CD-A318-356B6F1416AA}" type="presParOf" srcId="{582876DE-1B57-41F0-AD8C-293DDB40C6A1}" destId="{76745489-9EEC-4316-A1DB-A5652A59EFD4}" srcOrd="7" destOrd="0" presId="urn:microsoft.com/office/officeart/2005/8/layout/cycle1"/>
    <dgm:cxn modelId="{BAC48019-5CCF-46AD-AF33-18E08894E47A}" type="presParOf" srcId="{582876DE-1B57-41F0-AD8C-293DDB40C6A1}" destId="{D6E721F3-AE6A-42AE-9B26-4144323CDA5A}" srcOrd="8" destOrd="0" presId="urn:microsoft.com/office/officeart/2005/8/layout/cycle1"/>
    <dgm:cxn modelId="{5541164B-E7ED-4058-922F-BC5BBB011189}" type="presParOf" srcId="{582876DE-1B57-41F0-AD8C-293DDB40C6A1}" destId="{D3D0A115-CF4E-4C05-9FDD-EDF6E2148BF6}" srcOrd="9" destOrd="0" presId="urn:microsoft.com/office/officeart/2005/8/layout/cycle1"/>
    <dgm:cxn modelId="{1CA30084-A4B0-4AD0-8726-6B2C8F756E09}" type="presParOf" srcId="{582876DE-1B57-41F0-AD8C-293DDB40C6A1}" destId="{ABB9D325-40EF-48C5-B143-249D1B7F66E5}" srcOrd="10" destOrd="0" presId="urn:microsoft.com/office/officeart/2005/8/layout/cycle1"/>
    <dgm:cxn modelId="{AF0CA484-25F6-41C2-98F6-E0591CA9A359}" type="presParOf" srcId="{582876DE-1B57-41F0-AD8C-293DDB40C6A1}" destId="{98AEE8AE-82B3-48B0-A6D1-AA233DC05396}"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1A97D-E3F3-459C-B6B2-E49A2D32B35B}">
      <dsp:nvSpPr>
        <dsp:cNvPr id="0" name=""/>
        <dsp:cNvSpPr/>
      </dsp:nvSpPr>
      <dsp:spPr>
        <a:xfrm>
          <a:off x="1682499" y="42205"/>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a:latin typeface="+mj-lt"/>
            </a:rPr>
            <a:t> </a:t>
          </a:r>
        </a:p>
      </dsp:txBody>
      <dsp:txXfrm>
        <a:off x="1682499" y="42205"/>
        <a:ext cx="669160" cy="669160"/>
      </dsp:txXfrm>
    </dsp:sp>
    <dsp:sp modelId="{4A2E6179-321A-4C48-B2B0-2D9118FE4F33}">
      <dsp:nvSpPr>
        <dsp:cNvPr id="0" name=""/>
        <dsp:cNvSpPr/>
      </dsp:nvSpPr>
      <dsp:spPr>
        <a:xfrm>
          <a:off x="503452" y="-18"/>
          <a:ext cx="1890431" cy="1890431"/>
        </a:xfrm>
        <a:prstGeom prst="circularArrow">
          <a:avLst>
            <a:gd name="adj1" fmla="val 6902"/>
            <a:gd name="adj2" fmla="val 465383"/>
            <a:gd name="adj3" fmla="val 549283"/>
            <a:gd name="adj4" fmla="val 205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59B65-BE49-4AFD-B72C-C9339B462CEE}">
      <dsp:nvSpPr>
        <dsp:cNvPr id="0" name=""/>
        <dsp:cNvSpPr/>
      </dsp:nvSpPr>
      <dsp:spPr>
        <a:xfrm>
          <a:off x="1682499" y="1179028"/>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a:latin typeface="+mj-lt"/>
            </a:rPr>
            <a:t> </a:t>
          </a:r>
        </a:p>
      </dsp:txBody>
      <dsp:txXfrm>
        <a:off x="1682499" y="1179028"/>
        <a:ext cx="669160" cy="669160"/>
      </dsp:txXfrm>
    </dsp:sp>
    <dsp:sp modelId="{8451F2A0-E393-47E4-B259-71007ABF1256}">
      <dsp:nvSpPr>
        <dsp:cNvPr id="0" name=""/>
        <dsp:cNvSpPr/>
      </dsp:nvSpPr>
      <dsp:spPr>
        <a:xfrm>
          <a:off x="503452" y="-18"/>
          <a:ext cx="1890431" cy="1890431"/>
        </a:xfrm>
        <a:prstGeom prst="circularArrow">
          <a:avLst>
            <a:gd name="adj1" fmla="val 6902"/>
            <a:gd name="adj2" fmla="val 465383"/>
            <a:gd name="adj3" fmla="val 5949283"/>
            <a:gd name="adj4" fmla="val 43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745489-9EEC-4316-A1DB-A5652A59EFD4}">
      <dsp:nvSpPr>
        <dsp:cNvPr id="0" name=""/>
        <dsp:cNvSpPr/>
      </dsp:nvSpPr>
      <dsp:spPr>
        <a:xfrm>
          <a:off x="545676" y="1179028"/>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a:latin typeface="+mj-lt"/>
            </a:rPr>
            <a:t> </a:t>
          </a:r>
        </a:p>
      </dsp:txBody>
      <dsp:txXfrm>
        <a:off x="545676" y="1179028"/>
        <a:ext cx="669160" cy="669160"/>
      </dsp:txXfrm>
    </dsp:sp>
    <dsp:sp modelId="{D6E721F3-AE6A-42AE-9B26-4144323CDA5A}">
      <dsp:nvSpPr>
        <dsp:cNvPr id="0" name=""/>
        <dsp:cNvSpPr/>
      </dsp:nvSpPr>
      <dsp:spPr>
        <a:xfrm>
          <a:off x="503452" y="-18"/>
          <a:ext cx="1890431" cy="1890431"/>
        </a:xfrm>
        <a:prstGeom prst="circularArrow">
          <a:avLst>
            <a:gd name="adj1" fmla="val 6902"/>
            <a:gd name="adj2" fmla="val 465383"/>
            <a:gd name="adj3" fmla="val 11349283"/>
            <a:gd name="adj4" fmla="val 97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B9D325-40EF-48C5-B143-249D1B7F66E5}">
      <dsp:nvSpPr>
        <dsp:cNvPr id="0" name=""/>
        <dsp:cNvSpPr/>
      </dsp:nvSpPr>
      <dsp:spPr>
        <a:xfrm>
          <a:off x="545676" y="42205"/>
          <a:ext cx="669160" cy="669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a:latin typeface="+mj-lt"/>
            </a:rPr>
            <a:t> </a:t>
          </a:r>
        </a:p>
      </dsp:txBody>
      <dsp:txXfrm>
        <a:off x="545676" y="42205"/>
        <a:ext cx="669160" cy="669160"/>
      </dsp:txXfrm>
    </dsp:sp>
    <dsp:sp modelId="{98AEE8AE-82B3-48B0-A6D1-AA233DC05396}">
      <dsp:nvSpPr>
        <dsp:cNvPr id="0" name=""/>
        <dsp:cNvSpPr/>
      </dsp:nvSpPr>
      <dsp:spPr>
        <a:xfrm>
          <a:off x="503452" y="-18"/>
          <a:ext cx="1890431" cy="1890431"/>
        </a:xfrm>
        <a:prstGeom prst="circularArrow">
          <a:avLst>
            <a:gd name="adj1" fmla="val 6902"/>
            <a:gd name="adj2" fmla="val 465383"/>
            <a:gd name="adj3" fmla="val 16749283"/>
            <a:gd name="adj4" fmla="val 15185333"/>
            <a:gd name="adj5" fmla="val 805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F550A-1CDB-4096-BD71-490061141194}" type="datetimeFigureOut">
              <a:rPr lang="fr-FR" smtClean="0"/>
              <a:t>21/11/2023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493BE4-A43A-4689-9739-7D58C43BE483}" type="slidenum">
              <a:rPr lang="fr-FR" smtClean="0"/>
              <a:t>‹#›</a:t>
            </a:fld>
            <a:endParaRPr lang="fr-FR"/>
          </a:p>
        </p:txBody>
      </p:sp>
    </p:spTree>
    <p:extLst>
      <p:ext uri="{BB962C8B-B14F-4D97-AF65-F5344CB8AC3E}">
        <p14:creationId xmlns:p14="http://schemas.microsoft.com/office/powerpoint/2010/main" val="314241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493BE4-A43A-4689-9739-7D58C43BE483}" type="slidenum">
              <a:rPr lang="fr-FR" smtClean="0"/>
              <a:t>1</a:t>
            </a:fld>
            <a:endParaRPr lang="fr-FR"/>
          </a:p>
        </p:txBody>
      </p:sp>
    </p:spTree>
    <p:extLst>
      <p:ext uri="{BB962C8B-B14F-4D97-AF65-F5344CB8AC3E}">
        <p14:creationId xmlns:p14="http://schemas.microsoft.com/office/powerpoint/2010/main" val="3143086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Eco-driving: Belgium, Croatia, Cyprus, Estonia, Slovenia, Spain</a:t>
            </a:r>
          </a:p>
          <a:p>
            <a:r>
              <a:rPr lang="en-US" dirty="0"/>
              <a:t>Information campaigns: Italy, Latvia, Slovakia, Spain</a:t>
            </a:r>
          </a:p>
          <a:p>
            <a:r>
              <a:rPr lang="en-US" dirty="0"/>
              <a:t>Electricity Saving Check (Germany)</a:t>
            </a:r>
          </a:p>
          <a:p>
            <a:r>
              <a:rPr lang="en-US" dirty="0"/>
              <a:t>Energy Performance Certificates as a behavioural measures (Greece)</a:t>
            </a:r>
          </a:p>
          <a:p>
            <a:r>
              <a:rPr lang="en-US" dirty="0"/>
              <a:t>End-use water savings (Malta)</a:t>
            </a:r>
          </a:p>
          <a:p>
            <a:r>
              <a:rPr lang="en-US" dirty="0"/>
              <a:t>Monitoring of the consumption of buildings, Monitoring System (behavioural change, information campaigns) (Slovakia)</a:t>
            </a:r>
          </a:p>
          <a:p>
            <a:r>
              <a:rPr lang="en-US" dirty="0"/>
              <a:t>Cycle to work scheme (Slovakia)</a:t>
            </a:r>
          </a:p>
          <a:p>
            <a:r>
              <a:rPr lang="en-US" dirty="0"/>
              <a:t>Package of soft measures (Cyprus and Czech Republic)</a:t>
            </a:r>
          </a:p>
          <a:p>
            <a:pPr marL="0" marR="0" algn="ctr">
              <a:lnSpc>
                <a:spcPct val="107000"/>
              </a:lnSpc>
              <a:spcBef>
                <a:spcPts val="0"/>
              </a:spcBef>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List of behavioural measures reported by Member States to Article 7 EED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Period 2014-2020: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Country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Measure name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Sector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Croatia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Environmentally-friendly vehicles incentives (eco-driving)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Cyprus</a:t>
            </a:r>
          </a:p>
          <a:p>
            <a:pPr marL="0" marR="0">
              <a:lnSpc>
                <a:spcPct val="107000"/>
              </a:lnSpc>
              <a:spcBef>
                <a:spcPts val="0"/>
              </a:spcBef>
              <a:spcAft>
                <a:spcPts val="0"/>
              </a:spcAft>
            </a:pPr>
            <a:r>
              <a:rPr lang="en-US"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Soft measures (information campaigns, trainings, workshops, </a:t>
            </a:r>
            <a:r>
              <a:rPr lang="en-US" sz="1800" kern="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etc</a:t>
            </a:r>
            <a:r>
              <a:rPr lang="en-US"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Cyprus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Training Eco-driving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Czech Republic</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Wise Energy Savings Programme</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(not included in the final reporting in 2022 about the 2014-2020 period)</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Greece</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Energy Performance Certificates as behavioural measure</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Residential and services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Italy</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Information campaigns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Misura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alternativa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6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Campagne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di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informazione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Latvia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Regular public information education measures run by public bodies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Slovakia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Monitoring of the consumption of buildings, Monitoring System (behavioural change, information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caimpaigns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cuting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Slovakia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Cycle to work scheme</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Spain</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Communication campaigns "Control your energy" + other communication campaigns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Spain</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Energy-efficient driving, driving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licence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new drivers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Period 2021-2030:</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Country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Measure name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Sector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Belgium</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Eco-driving as part of the greening of public administrations and companies: Defense actions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Croatia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Training for drivers of road vehicles for eco-driving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Cyprus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Implementation of soft measures (information campaigns, trainings, workshops,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etc</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Czech Republic</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Soft energy efficiency measures in the period 2021-2030</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Estonia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Promotion of economical driving + Additional promotion of economical driving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Germany</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Electricity saving check</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Residential (energy poverty)</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Malta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End use water savings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Residential</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Slovakia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Monitoring of energy </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consuption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buildings (Monitoring system), behaviour change - Private buildings</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Slovakia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Cycling to Work</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Slovakia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Info-campaign</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Cross-cutting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Slovenia</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Promotion of eco-driving</a:t>
            </a:r>
          </a:p>
          <a:p>
            <a:pPr marL="0" marR="0">
              <a:lnSpc>
                <a:spcPct val="107000"/>
              </a:lnSpc>
              <a:spcBef>
                <a:spcPts val="0"/>
              </a:spcBef>
              <a:spcAft>
                <a:spcPts val="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transport</a:t>
            </a:r>
          </a:p>
          <a:p>
            <a:endParaRPr lang="en-US" dirty="0"/>
          </a:p>
        </p:txBody>
      </p:sp>
      <p:sp>
        <p:nvSpPr>
          <p:cNvPr id="4" name="Slide Number Placeholder 3"/>
          <p:cNvSpPr>
            <a:spLocks noGrp="1"/>
          </p:cNvSpPr>
          <p:nvPr>
            <p:ph type="sldNum" sz="quarter" idx="5"/>
          </p:nvPr>
        </p:nvSpPr>
        <p:spPr/>
        <p:txBody>
          <a:bodyPr/>
          <a:lstStyle/>
          <a:p>
            <a:fld id="{C8493BE4-A43A-4689-9739-7D58C43BE483}" type="slidenum">
              <a:rPr lang="fr-FR" smtClean="0"/>
              <a:t>4</a:t>
            </a:fld>
            <a:endParaRPr lang="fr-FR"/>
          </a:p>
        </p:txBody>
      </p:sp>
    </p:spTree>
    <p:extLst>
      <p:ext uri="{BB962C8B-B14F-4D97-AF65-F5344CB8AC3E}">
        <p14:creationId xmlns:p14="http://schemas.microsoft.com/office/powerpoint/2010/main" val="75477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dirty="0">
                <a:solidFill>
                  <a:srgbClr val="212121"/>
                </a:solidFill>
                <a:effectLst/>
                <a:latin typeface="Calibri" panose="020F0502020204030204" pitchFamily="34" charset="0"/>
              </a:rPr>
              <a:t>New report on the ENSMOV plus website in pre-review form on the UMP in the US- it would be great to have someone reviewing it, and (2) we will add a short interview with one of the two authors of the protocol</a:t>
            </a:r>
          </a:p>
          <a:p>
            <a:pPr algn="l"/>
            <a:r>
              <a:rPr lang="en-US" sz="1800" b="0" i="0" u="none" strike="noStrike" dirty="0">
                <a:solidFill>
                  <a:srgbClr val="212121"/>
                </a:solidFill>
                <a:effectLst/>
                <a:latin typeface="Calibri" panose="020F0502020204030204" pitchFamily="34" charset="0"/>
              </a:rPr>
              <a:t> </a:t>
            </a:r>
          </a:p>
          <a:p>
            <a:pPr algn="l"/>
            <a:r>
              <a:rPr lang="en-US" sz="1800" b="0" i="0" u="none" strike="noStrike" dirty="0">
                <a:solidFill>
                  <a:srgbClr val="212121"/>
                </a:solidFill>
                <a:effectLst/>
                <a:latin typeface="Calibri" panose="020F0502020204030204" pitchFamily="34" charset="0"/>
              </a:rPr>
              <a:t>Behavioural programmes have developed significantly in the US since 2008, and that due to the way the utility programmes are monitored by public utility commissions, the experience with evaluating these programmes has also grown and has been summarized by the Unified Methods Project initiated by US DOE, in a dedicated protocol.</a:t>
            </a:r>
          </a:p>
          <a:p>
            <a:pPr algn="l"/>
            <a:r>
              <a:rPr lang="en-US" sz="1800" b="0" i="0" u="none" strike="noStrike" dirty="0">
                <a:solidFill>
                  <a:srgbClr val="212121"/>
                </a:solidFill>
                <a:effectLst/>
                <a:latin typeface="Calibri" panose="020F0502020204030204" pitchFamily="34" charset="0"/>
              </a:rPr>
              <a:t> </a:t>
            </a:r>
          </a:p>
          <a:p>
            <a:pPr algn="l"/>
            <a:r>
              <a:rPr lang="en-US" sz="1800" b="0" i="0" u="none" strike="noStrike" dirty="0">
                <a:solidFill>
                  <a:srgbClr val="212121"/>
                </a:solidFill>
                <a:effectLst/>
                <a:latin typeface="Calibri" panose="020F0502020204030204" pitchFamily="34" charset="0"/>
              </a:rPr>
              <a:t>The protocol recommends the use of RCTs, and this approach is also developing in Europe (Filippos’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dirty="0">
              <a:solidFill>
                <a:srgbClr val="212121"/>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212121"/>
                </a:solidFill>
                <a:effectLst/>
                <a:latin typeface="Calibri" panose="020F0502020204030204" pitchFamily="34" charset="0"/>
              </a:rPr>
              <a:t>The US experience was also presented at one of the </a:t>
            </a:r>
            <a:r>
              <a:rPr lang="en-US" sz="1800" b="0" i="0" u="none" strike="noStrike" dirty="0" err="1">
                <a:solidFill>
                  <a:srgbClr val="212121"/>
                </a:solidFill>
                <a:effectLst/>
                <a:latin typeface="Calibri" panose="020F0502020204030204" pitchFamily="34" charset="0"/>
              </a:rPr>
              <a:t>streamSAVE</a:t>
            </a:r>
            <a:r>
              <a:rPr lang="en-US" sz="1800" b="0" i="0" u="none" strike="noStrike" dirty="0">
                <a:solidFill>
                  <a:srgbClr val="212121"/>
                </a:solidFill>
                <a:effectLst/>
                <a:latin typeface="Calibri" panose="020F0502020204030204" pitchFamily="34" charset="0"/>
              </a:rPr>
              <a:t> dialogues, to complement the </a:t>
            </a:r>
            <a:r>
              <a:rPr lang="en-US" sz="1800" b="0" i="0" u="none" strike="noStrike" dirty="0" err="1">
                <a:solidFill>
                  <a:srgbClr val="212121"/>
                </a:solidFill>
                <a:effectLst/>
                <a:latin typeface="Calibri" panose="020F0502020204030204" pitchFamily="34" charset="0"/>
              </a:rPr>
              <a:t>streamSAVE</a:t>
            </a:r>
            <a:r>
              <a:rPr lang="en-US" sz="1800" b="0" i="0" u="none" strike="noStrike" dirty="0">
                <a:solidFill>
                  <a:srgbClr val="212121"/>
                </a:solidFill>
                <a:effectLst/>
                <a:latin typeface="Calibri" panose="020F0502020204030204" pitchFamily="34" charset="0"/>
              </a:rPr>
              <a:t> methodology that provides the alternative approach as used in Greece (referring to Christos’ presentation). </a:t>
            </a:r>
          </a:p>
          <a:p>
            <a:pPr algn="l"/>
            <a:r>
              <a:rPr lang="en-US" sz="1800" b="0" i="0" u="none" strike="noStrike" dirty="0">
                <a:solidFill>
                  <a:srgbClr val="212121"/>
                </a:solidFill>
                <a:effectLst/>
                <a:latin typeface="Calibri" panose="020F0502020204030204" pitchFamily="34" charset="0"/>
              </a:rPr>
              <a:t> </a:t>
            </a:r>
          </a:p>
          <a:p>
            <a:pPr algn="l"/>
            <a:r>
              <a:rPr lang="en-US" sz="1800" b="0" i="0" u="none" strike="noStrike" dirty="0">
                <a:solidFill>
                  <a:srgbClr val="212121"/>
                </a:solidFill>
                <a:effectLst/>
                <a:latin typeface="Calibri" panose="020F0502020204030204" pitchFamily="34" charset="0"/>
              </a:rPr>
              <a:t>The guidance note published by the Commission in 2019 allows both approaches, but also recommends the use of RCTs, or when not possible, quasi-experimental methods, similarly to the US protocol</a:t>
            </a:r>
          </a:p>
          <a:p>
            <a:pPr algn="l"/>
            <a:r>
              <a:rPr lang="en-US" sz="1800" b="0" i="0" u="none" strike="noStrike" dirty="0">
                <a:solidFill>
                  <a:srgbClr val="212121"/>
                </a:solidFill>
                <a:effectLst/>
                <a:latin typeface="Calibri" panose="020F0502020204030204" pitchFamily="34" charset="0"/>
              </a:rPr>
              <a:t> </a:t>
            </a:r>
          </a:p>
          <a:p>
            <a:pPr algn="l"/>
            <a:r>
              <a:rPr lang="en-US" sz="1800" b="0" i="0" u="none" strike="noStrike" dirty="0">
                <a:solidFill>
                  <a:srgbClr val="212121"/>
                </a:solidFill>
                <a:effectLst/>
                <a:latin typeface="Calibri" panose="020F0502020204030204" pitchFamily="34" charset="0"/>
              </a:rPr>
              <a:t>We will complement the example of the US protocol with other examples (including about Greece and NUDGE) in the coming months</a:t>
            </a:r>
          </a:p>
          <a:p>
            <a:pPr algn="l"/>
            <a:endParaRPr lang="en-US" sz="1800" b="0" i="0" u="none" strike="noStrike" dirty="0">
              <a:solidFill>
                <a:srgbClr val="212121"/>
              </a:solidFill>
              <a:effectLst/>
              <a:latin typeface="Calibri" panose="020F0502020204030204" pitchFamily="34" charset="0"/>
            </a:endParaRPr>
          </a:p>
          <a:p>
            <a:pPr algn="l"/>
            <a:r>
              <a:rPr lang="en-US" sz="1800" b="0" i="0" u="none" strike="noStrike" dirty="0">
                <a:solidFill>
                  <a:srgbClr val="212121"/>
                </a:solidFill>
                <a:effectLst/>
                <a:latin typeface="Calibri" panose="020F0502020204030204" pitchFamily="34" charset="0"/>
              </a:rPr>
              <a:t>So follow us on LinkedIn and subscribe to the newsletter! – next slide</a:t>
            </a:r>
          </a:p>
          <a:p>
            <a:endParaRPr lang="en-US" dirty="0"/>
          </a:p>
        </p:txBody>
      </p:sp>
      <p:sp>
        <p:nvSpPr>
          <p:cNvPr id="4" name="Slide Number Placeholder 3"/>
          <p:cNvSpPr>
            <a:spLocks noGrp="1"/>
          </p:cNvSpPr>
          <p:nvPr>
            <p:ph type="sldNum" sz="quarter" idx="5"/>
          </p:nvPr>
        </p:nvSpPr>
        <p:spPr/>
        <p:txBody>
          <a:bodyPr/>
          <a:lstStyle/>
          <a:p>
            <a:fld id="{C8493BE4-A43A-4689-9739-7D58C43BE483}" type="slidenum">
              <a:rPr lang="fr-FR" smtClean="0"/>
              <a:t>11</a:t>
            </a:fld>
            <a:endParaRPr lang="fr-FR"/>
          </a:p>
        </p:txBody>
      </p:sp>
    </p:spTree>
    <p:extLst>
      <p:ext uri="{BB962C8B-B14F-4D97-AF65-F5344CB8AC3E}">
        <p14:creationId xmlns:p14="http://schemas.microsoft.com/office/powerpoint/2010/main" val="317912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493BE4-A43A-4689-9739-7D58C43BE483}" type="slidenum">
              <a:rPr lang="fr-FR" smtClean="0"/>
              <a:t>12</a:t>
            </a:fld>
            <a:endParaRPr lang="fr-FR"/>
          </a:p>
        </p:txBody>
      </p:sp>
    </p:spTree>
    <p:extLst>
      <p:ext uri="{BB962C8B-B14F-4D97-AF65-F5344CB8AC3E}">
        <p14:creationId xmlns:p14="http://schemas.microsoft.com/office/powerpoint/2010/main" val="1498022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2F2B6-D2D0-3B61-FA51-30553CA4FD0D}"/>
              </a:ext>
            </a:extLst>
          </p:cNvPr>
          <p:cNvSpPr>
            <a:spLocks noGrp="1"/>
          </p:cNvSpPr>
          <p:nvPr>
            <p:ph type="ctrTitle"/>
          </p:nvPr>
        </p:nvSpPr>
        <p:spPr>
          <a:xfrm>
            <a:off x="1524000" y="1930955"/>
            <a:ext cx="9144000" cy="1655762"/>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1CE98825-F6D6-13BC-B357-5EF977C56FD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Tree>
    <p:extLst>
      <p:ext uri="{BB962C8B-B14F-4D97-AF65-F5344CB8AC3E}">
        <p14:creationId xmlns:p14="http://schemas.microsoft.com/office/powerpoint/2010/main" val="3876992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68557CA-88F5-5FF8-A75F-2F8BC2096AC9}"/>
              </a:ext>
            </a:extLst>
          </p:cNvPr>
          <p:cNvSpPr>
            <a:spLocks noGrp="1"/>
          </p:cNvSpPr>
          <p:nvPr>
            <p:ph type="dt" sz="half" idx="10"/>
          </p:nvPr>
        </p:nvSpPr>
        <p:spPr/>
        <p:txBody>
          <a:bodyPr/>
          <a:lstStyle/>
          <a:p>
            <a:fld id="{1A6653EE-4484-448D-A20A-BDB46CC05956}" type="datetime1">
              <a:rPr lang="fr-FR" smtClean="0"/>
              <a:t>21/11/2023</a:t>
            </a:fld>
            <a:endParaRPr lang="fr-FR"/>
          </a:p>
        </p:txBody>
      </p:sp>
      <p:sp>
        <p:nvSpPr>
          <p:cNvPr id="5" name="Footer Placeholder 4">
            <a:extLst>
              <a:ext uri="{FF2B5EF4-FFF2-40B4-BE49-F238E27FC236}">
                <a16:creationId xmlns:a16="http://schemas.microsoft.com/office/drawing/2014/main" id="{2653FD47-E73A-3999-186A-248E8E2D387D}"/>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C8E6CD5-A2A0-B6E6-588F-777452D80E03}"/>
              </a:ext>
            </a:extLst>
          </p:cNvPr>
          <p:cNvSpPr>
            <a:spLocks noGrp="1"/>
          </p:cNvSpPr>
          <p:nvPr>
            <p:ph type="sldNum" sz="quarter" idx="12"/>
          </p:nvPr>
        </p:nvSpPr>
        <p:spPr/>
        <p:txBody>
          <a:bodyPr/>
          <a:lstStyle/>
          <a:p>
            <a:fld id="{3F01D1A3-406C-4921-81F3-6416ABD175A2}" type="slidenum">
              <a:rPr lang="fr-FR" smtClean="0"/>
              <a:t>‹#›</a:t>
            </a:fld>
            <a:endParaRPr lang="fr-FR"/>
          </a:p>
        </p:txBody>
      </p:sp>
      <p:sp>
        <p:nvSpPr>
          <p:cNvPr id="7" name="Title Placeholder 1">
            <a:extLst>
              <a:ext uri="{FF2B5EF4-FFF2-40B4-BE49-F238E27FC236}">
                <a16:creationId xmlns:a16="http://schemas.microsoft.com/office/drawing/2014/main" id="{A3323A20-9170-8054-5AAF-46BB82541FF4}"/>
              </a:ext>
            </a:extLst>
          </p:cNvPr>
          <p:cNvSpPr>
            <a:spLocks noGrp="1"/>
          </p:cNvSpPr>
          <p:nvPr>
            <p:ph type="title"/>
          </p:nvPr>
        </p:nvSpPr>
        <p:spPr>
          <a:xfrm>
            <a:off x="838200" y="107196"/>
            <a:ext cx="10515600" cy="1325563"/>
          </a:xfrm>
          <a:prstGeom prst="rect">
            <a:avLst/>
          </a:prstGeom>
        </p:spPr>
        <p:txBody>
          <a:bodyPr vert="horz" lIns="91440" tIns="45720" rIns="91440" bIns="45720" rtlCol="0" anchor="ctr">
            <a:normAutofit/>
          </a:bodyPr>
          <a:lstStyle/>
          <a:p>
            <a:r>
              <a:rPr lang="fr-FR"/>
              <a:t>ENSMOV </a:t>
            </a:r>
            <a:r>
              <a:rPr lang="fr-FR" err="1"/>
              <a:t>Partners</a:t>
            </a:r>
            <a:endParaRPr lang="fr-FR"/>
          </a:p>
        </p:txBody>
      </p:sp>
    </p:spTree>
    <p:extLst>
      <p:ext uri="{BB962C8B-B14F-4D97-AF65-F5344CB8AC3E}">
        <p14:creationId xmlns:p14="http://schemas.microsoft.com/office/powerpoint/2010/main" val="1949718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8D19-7E6A-283C-719C-99F266220A3D}"/>
              </a:ext>
            </a:extLst>
          </p:cNvPr>
          <p:cNvSpPr>
            <a:spLocks noGrp="1"/>
          </p:cNvSpPr>
          <p:nvPr>
            <p:ph type="title" hasCustomPrompt="1"/>
          </p:nvPr>
        </p:nvSpPr>
        <p:spPr>
          <a:xfrm>
            <a:off x="4726858" y="666442"/>
            <a:ext cx="2738284" cy="842963"/>
          </a:xfrm>
          <a:prstGeom prst="rect">
            <a:avLst/>
          </a:prstGeom>
        </p:spPr>
        <p:txBody>
          <a:bodyPr/>
          <a:lstStyle>
            <a:lvl1pPr>
              <a:defRPr/>
            </a:lvl1pPr>
          </a:lstStyle>
          <a:p>
            <a:r>
              <a:rPr lang="en-US"/>
              <a:t>Thank you!</a:t>
            </a:r>
            <a:endParaRPr lang="fr-FR"/>
          </a:p>
        </p:txBody>
      </p:sp>
      <p:sp>
        <p:nvSpPr>
          <p:cNvPr id="3" name="Date Placeholder 2">
            <a:extLst>
              <a:ext uri="{FF2B5EF4-FFF2-40B4-BE49-F238E27FC236}">
                <a16:creationId xmlns:a16="http://schemas.microsoft.com/office/drawing/2014/main" id="{C91AA7C1-B422-6AE1-5603-928A114C4457}"/>
              </a:ext>
            </a:extLst>
          </p:cNvPr>
          <p:cNvSpPr>
            <a:spLocks noGrp="1"/>
          </p:cNvSpPr>
          <p:nvPr>
            <p:ph type="dt" sz="half" idx="10"/>
          </p:nvPr>
        </p:nvSpPr>
        <p:spPr/>
        <p:txBody>
          <a:bodyPr/>
          <a:lstStyle/>
          <a:p>
            <a:fld id="{B1D09D94-C432-4232-8ADF-2171B30981A0}" type="datetime1">
              <a:rPr lang="fr-FR" smtClean="0"/>
              <a:t>21/11/2023</a:t>
            </a:fld>
            <a:endParaRPr lang="fr-FR"/>
          </a:p>
        </p:txBody>
      </p:sp>
      <p:sp>
        <p:nvSpPr>
          <p:cNvPr id="4" name="Footer Placeholder 3">
            <a:extLst>
              <a:ext uri="{FF2B5EF4-FFF2-40B4-BE49-F238E27FC236}">
                <a16:creationId xmlns:a16="http://schemas.microsoft.com/office/drawing/2014/main" id="{CD0B3519-BB14-BB6B-BF15-54C0CC87924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AC4BFB5-2A64-6057-93B3-A36EC310A437}"/>
              </a:ext>
            </a:extLst>
          </p:cNvPr>
          <p:cNvSpPr>
            <a:spLocks noGrp="1"/>
          </p:cNvSpPr>
          <p:nvPr>
            <p:ph type="sldNum" sz="quarter" idx="12"/>
          </p:nvPr>
        </p:nvSpPr>
        <p:spPr/>
        <p:txBody>
          <a:bodyPr/>
          <a:lstStyle/>
          <a:p>
            <a:fld id="{058172BE-3AE5-41A3-92F2-5670AA6A33FC}" type="slidenum">
              <a:rPr lang="fr-FR" smtClean="0"/>
              <a:t>‹#›</a:t>
            </a:fld>
            <a:endParaRPr lang="fr-FR"/>
          </a:p>
        </p:txBody>
      </p:sp>
    </p:spTree>
    <p:extLst>
      <p:ext uri="{BB962C8B-B14F-4D97-AF65-F5344CB8AC3E}">
        <p14:creationId xmlns:p14="http://schemas.microsoft.com/office/powerpoint/2010/main" val="959660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F3F16-F463-520E-C64D-ED8C17710582}"/>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FC0B3C9C-EE6F-B8DB-69F1-AC6A690E1EAE}"/>
              </a:ext>
            </a:extLst>
          </p:cNvPr>
          <p:cNvSpPr>
            <a:spLocks noGrp="1"/>
          </p:cNvSpPr>
          <p:nvPr>
            <p:ph idx="1"/>
          </p:nvPr>
        </p:nvSpPr>
        <p:spPr>
          <a:xfrm>
            <a:off x="838200" y="3702049"/>
            <a:ext cx="10096500" cy="117633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6CE4B10-895A-BE33-2B27-1BBD76D733DE}"/>
              </a:ext>
            </a:extLst>
          </p:cNvPr>
          <p:cNvSpPr>
            <a:spLocks noGrp="1"/>
          </p:cNvSpPr>
          <p:nvPr>
            <p:ph type="dt" sz="half" idx="10"/>
          </p:nvPr>
        </p:nvSpPr>
        <p:spPr>
          <a:xfrm>
            <a:off x="838200" y="6356350"/>
            <a:ext cx="2743200" cy="365125"/>
          </a:xfrm>
          <a:prstGeom prst="rect">
            <a:avLst/>
          </a:prstGeom>
        </p:spPr>
        <p:txBody>
          <a:bodyPr/>
          <a:lstStyle/>
          <a:p>
            <a:fld id="{DFBB4D33-C90A-4207-86BE-2DE428DDA919}" type="datetime1">
              <a:rPr lang="fr-FR" smtClean="0"/>
              <a:t>21/11/2023</a:t>
            </a:fld>
            <a:endParaRPr lang="fr-FR"/>
          </a:p>
        </p:txBody>
      </p:sp>
      <p:sp>
        <p:nvSpPr>
          <p:cNvPr id="5" name="Footer Placeholder 4">
            <a:extLst>
              <a:ext uri="{FF2B5EF4-FFF2-40B4-BE49-F238E27FC236}">
                <a16:creationId xmlns:a16="http://schemas.microsoft.com/office/drawing/2014/main" id="{AD553473-3A03-8F7D-F70F-057CFA174347}"/>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Slide Number Placeholder 5">
            <a:extLst>
              <a:ext uri="{FF2B5EF4-FFF2-40B4-BE49-F238E27FC236}">
                <a16:creationId xmlns:a16="http://schemas.microsoft.com/office/drawing/2014/main" id="{C9A74503-3793-3C6F-45D4-6701D53CBC6B}"/>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3127595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A8D19-7E6A-283C-719C-99F266220A3D}"/>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C91AA7C1-B422-6AE1-5603-928A114C4457}"/>
              </a:ext>
            </a:extLst>
          </p:cNvPr>
          <p:cNvSpPr>
            <a:spLocks noGrp="1"/>
          </p:cNvSpPr>
          <p:nvPr>
            <p:ph type="dt" sz="half" idx="10"/>
          </p:nvPr>
        </p:nvSpPr>
        <p:spPr>
          <a:xfrm>
            <a:off x="838200" y="6356350"/>
            <a:ext cx="2743200" cy="365125"/>
          </a:xfrm>
          <a:prstGeom prst="rect">
            <a:avLst/>
          </a:prstGeom>
        </p:spPr>
        <p:txBody>
          <a:bodyPr/>
          <a:lstStyle/>
          <a:p>
            <a:fld id="{F0039191-8490-4710-8048-E5487F3BD8B9}" type="datetime1">
              <a:rPr lang="fr-FR" smtClean="0"/>
              <a:t>21/11/2023</a:t>
            </a:fld>
            <a:endParaRPr lang="fr-FR"/>
          </a:p>
        </p:txBody>
      </p:sp>
      <p:sp>
        <p:nvSpPr>
          <p:cNvPr id="4" name="Footer Placeholder 3">
            <a:extLst>
              <a:ext uri="{FF2B5EF4-FFF2-40B4-BE49-F238E27FC236}">
                <a16:creationId xmlns:a16="http://schemas.microsoft.com/office/drawing/2014/main" id="{CD0B3519-BB14-BB6B-BF15-54C0CC87924A}"/>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6AC4BFB5-2A64-6057-93B3-A36EC310A437}"/>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55705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0D0AAF-22D7-AB88-BD7F-AABFF6913930}"/>
              </a:ext>
            </a:extLst>
          </p:cNvPr>
          <p:cNvSpPr>
            <a:spLocks noGrp="1"/>
          </p:cNvSpPr>
          <p:nvPr>
            <p:ph type="dt" sz="half" idx="10"/>
          </p:nvPr>
        </p:nvSpPr>
        <p:spPr>
          <a:xfrm>
            <a:off x="838200" y="6356350"/>
            <a:ext cx="2743200" cy="365125"/>
          </a:xfrm>
          <a:prstGeom prst="rect">
            <a:avLst/>
          </a:prstGeom>
        </p:spPr>
        <p:txBody>
          <a:bodyPr/>
          <a:lstStyle/>
          <a:p>
            <a:fld id="{B4D603DD-9ACA-4139-B563-5CC8C5F55292}" type="datetime1">
              <a:rPr lang="fr-FR" smtClean="0"/>
              <a:t>21/11/2023</a:t>
            </a:fld>
            <a:endParaRPr lang="fr-FR"/>
          </a:p>
        </p:txBody>
      </p:sp>
      <p:sp>
        <p:nvSpPr>
          <p:cNvPr id="3" name="Footer Placeholder 2">
            <a:extLst>
              <a:ext uri="{FF2B5EF4-FFF2-40B4-BE49-F238E27FC236}">
                <a16:creationId xmlns:a16="http://schemas.microsoft.com/office/drawing/2014/main" id="{30BE9651-AFDB-803C-14C3-668C0919BAE1}"/>
              </a:ext>
            </a:extLst>
          </p:cNvPr>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Slide Number Placeholder 3">
            <a:extLst>
              <a:ext uri="{FF2B5EF4-FFF2-40B4-BE49-F238E27FC236}">
                <a16:creationId xmlns:a16="http://schemas.microsoft.com/office/drawing/2014/main" id="{59AC5334-E7B4-75EA-4FAE-4C30B91D6AB9}"/>
              </a:ext>
            </a:extLst>
          </p:cNvPr>
          <p:cNvSpPr>
            <a:spLocks noGrp="1"/>
          </p:cNvSpPr>
          <p:nvPr>
            <p:ph type="sldNum" sz="quarter" idx="12"/>
          </p:nvPr>
        </p:nvSpPr>
        <p:spPr>
          <a:xfrm>
            <a:off x="8610600" y="6356350"/>
            <a:ext cx="2743200" cy="365125"/>
          </a:xfrm>
          <a:prstGeom prst="rect">
            <a:avLst/>
          </a:prstGeom>
        </p:spPr>
        <p:txBody>
          <a:bodyPr/>
          <a:lstStyle/>
          <a:p>
            <a:fld id="{3F01D1A3-406C-4921-81F3-6416ABD175A2}" type="slidenum">
              <a:rPr lang="fr-FR" smtClean="0"/>
              <a:t>‹#›</a:t>
            </a:fld>
            <a:endParaRPr lang="fr-FR"/>
          </a:p>
        </p:txBody>
      </p:sp>
    </p:spTree>
    <p:extLst>
      <p:ext uri="{BB962C8B-B14F-4D97-AF65-F5344CB8AC3E}">
        <p14:creationId xmlns:p14="http://schemas.microsoft.com/office/powerpoint/2010/main" val="3623383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157EF-CE34-3740-578A-EADE5A590387}"/>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523A8FF-628A-45C6-3066-A7324ADAE9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C1B4A82-FF98-CF91-352E-F17F10E72792}"/>
              </a:ext>
            </a:extLst>
          </p:cNvPr>
          <p:cNvSpPr>
            <a:spLocks noGrp="1"/>
          </p:cNvSpPr>
          <p:nvPr>
            <p:ph type="dt" sz="half" idx="10"/>
          </p:nvPr>
        </p:nvSpPr>
        <p:spPr/>
        <p:txBody>
          <a:bodyPr/>
          <a:lstStyle/>
          <a:p>
            <a:fld id="{18AEA03D-5AA0-4D63-BB68-9489455652B5}" type="datetime1">
              <a:rPr lang="fr-FR" smtClean="0"/>
              <a:t>21/11/2023</a:t>
            </a:fld>
            <a:endParaRPr lang="fr-FR"/>
          </a:p>
        </p:txBody>
      </p:sp>
      <p:sp>
        <p:nvSpPr>
          <p:cNvPr id="5" name="Footer Placeholder 4">
            <a:extLst>
              <a:ext uri="{FF2B5EF4-FFF2-40B4-BE49-F238E27FC236}">
                <a16:creationId xmlns:a16="http://schemas.microsoft.com/office/drawing/2014/main" id="{1E0FEEA1-55F8-3541-15A3-DFABFDA1431B}"/>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FFAD31B-39A9-9694-2F1F-E1F44B7479D9}"/>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94247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4677-FF3E-C3E1-5A87-70DFB3A16AFA}"/>
              </a:ext>
            </a:extLst>
          </p:cNvPr>
          <p:cNvSpPr>
            <a:spLocks noGrp="1"/>
          </p:cNvSpPr>
          <p:nvPr>
            <p:ph type="title"/>
          </p:nvPr>
        </p:nvSpPr>
        <p:spPr>
          <a:xfrm>
            <a:off x="1248439" y="1114851"/>
            <a:ext cx="9695122" cy="531387"/>
          </a:xfrm>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098F628C-5AC4-78FC-4EB1-DEC42009B3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9156A05E-FAFF-4098-FD68-04FB969054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EE8F6F-C5AB-A329-2CCE-D4E4B485FE95}"/>
              </a:ext>
            </a:extLst>
          </p:cNvPr>
          <p:cNvSpPr>
            <a:spLocks noGrp="1"/>
          </p:cNvSpPr>
          <p:nvPr>
            <p:ph type="dt" sz="half" idx="10"/>
          </p:nvPr>
        </p:nvSpPr>
        <p:spPr/>
        <p:txBody>
          <a:bodyPr/>
          <a:lstStyle/>
          <a:p>
            <a:fld id="{38A70EE7-D1FE-4536-92BB-FCD7E3FEF1C5}" type="datetime1">
              <a:rPr lang="fr-FR" smtClean="0"/>
              <a:t>21/11/2023</a:t>
            </a:fld>
            <a:endParaRPr lang="fr-FR"/>
          </a:p>
        </p:txBody>
      </p:sp>
      <p:sp>
        <p:nvSpPr>
          <p:cNvPr id="6" name="Footer Placeholder 5">
            <a:extLst>
              <a:ext uri="{FF2B5EF4-FFF2-40B4-BE49-F238E27FC236}">
                <a16:creationId xmlns:a16="http://schemas.microsoft.com/office/drawing/2014/main" id="{0E523691-DFB7-2493-4074-D3B158216CBD}"/>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C142968-2AC4-314B-7656-A147311FA936}"/>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1798934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E806A-FAAF-B7F1-8CF1-72869AF35824}"/>
              </a:ext>
            </a:extLst>
          </p:cNvPr>
          <p:cNvSpPr>
            <a:spLocks noGrp="1"/>
          </p:cNvSpPr>
          <p:nvPr>
            <p:ph type="title"/>
          </p:nvPr>
        </p:nvSpPr>
        <p:spPr>
          <a:xfrm>
            <a:off x="839788" y="866776"/>
            <a:ext cx="10515600" cy="823912"/>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36A9870-D1B5-AE41-AF01-9F85D6F6C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DE53DD-6CB7-4D10-F5C1-6D654A2928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34AD4899-8909-A38D-8A46-172834C5EE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292CD5-51FC-55D9-E56E-8376F35D70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087EA106-4A23-2254-75F7-E3C50CF22CB4}"/>
              </a:ext>
            </a:extLst>
          </p:cNvPr>
          <p:cNvSpPr>
            <a:spLocks noGrp="1"/>
          </p:cNvSpPr>
          <p:nvPr>
            <p:ph type="dt" sz="half" idx="10"/>
          </p:nvPr>
        </p:nvSpPr>
        <p:spPr/>
        <p:txBody>
          <a:bodyPr/>
          <a:lstStyle/>
          <a:p>
            <a:fld id="{02803BB6-73DA-45D0-AB4B-8B8BBE7B4857}" type="datetime1">
              <a:rPr lang="fr-FR" smtClean="0"/>
              <a:t>21/11/2023</a:t>
            </a:fld>
            <a:endParaRPr lang="fr-FR"/>
          </a:p>
        </p:txBody>
      </p:sp>
      <p:sp>
        <p:nvSpPr>
          <p:cNvPr id="8" name="Footer Placeholder 7">
            <a:extLst>
              <a:ext uri="{FF2B5EF4-FFF2-40B4-BE49-F238E27FC236}">
                <a16:creationId xmlns:a16="http://schemas.microsoft.com/office/drawing/2014/main" id="{3F355CED-5660-313A-0456-675E75333DAE}"/>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DA57563F-A532-8498-8570-53707105B79B}"/>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1500098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A3CEE-24AF-2CA4-8CB6-40A8D2A5B5F4}"/>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CE394E08-C3E8-3157-94D2-45CF97828C52}"/>
              </a:ext>
            </a:extLst>
          </p:cNvPr>
          <p:cNvSpPr>
            <a:spLocks noGrp="1"/>
          </p:cNvSpPr>
          <p:nvPr>
            <p:ph type="dt" sz="half" idx="10"/>
          </p:nvPr>
        </p:nvSpPr>
        <p:spPr/>
        <p:txBody>
          <a:bodyPr/>
          <a:lstStyle/>
          <a:p>
            <a:fld id="{2CDFC7C6-CDE1-4C7B-BD61-E81ADA5D20A0}" type="datetime1">
              <a:rPr lang="fr-FR" smtClean="0"/>
              <a:t>21/11/2023</a:t>
            </a:fld>
            <a:endParaRPr lang="fr-FR"/>
          </a:p>
        </p:txBody>
      </p:sp>
      <p:sp>
        <p:nvSpPr>
          <p:cNvPr id="4" name="Footer Placeholder 3">
            <a:extLst>
              <a:ext uri="{FF2B5EF4-FFF2-40B4-BE49-F238E27FC236}">
                <a16:creationId xmlns:a16="http://schemas.microsoft.com/office/drawing/2014/main" id="{CDC4FAD4-C4DC-D173-16D8-5460699A1DB0}"/>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13EF7DA-691D-BBAF-360A-5E16AB931D65}"/>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2987840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CE08A2-DE96-25A5-E66F-1E59E24B8017}"/>
              </a:ext>
            </a:extLst>
          </p:cNvPr>
          <p:cNvSpPr>
            <a:spLocks noGrp="1"/>
          </p:cNvSpPr>
          <p:nvPr>
            <p:ph type="dt" sz="half" idx="10"/>
          </p:nvPr>
        </p:nvSpPr>
        <p:spPr/>
        <p:txBody>
          <a:bodyPr/>
          <a:lstStyle/>
          <a:p>
            <a:fld id="{6FFFC21F-EBF0-4706-BE06-20A831D1B917}" type="datetime1">
              <a:rPr lang="fr-FR" smtClean="0"/>
              <a:t>21/11/2023</a:t>
            </a:fld>
            <a:endParaRPr lang="fr-FR"/>
          </a:p>
        </p:txBody>
      </p:sp>
      <p:sp>
        <p:nvSpPr>
          <p:cNvPr id="3" name="Footer Placeholder 2">
            <a:extLst>
              <a:ext uri="{FF2B5EF4-FFF2-40B4-BE49-F238E27FC236}">
                <a16:creationId xmlns:a16="http://schemas.microsoft.com/office/drawing/2014/main" id="{D0BC7199-BF34-8191-0B16-0CE778453829}"/>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CCEDDF1-6774-574E-3A7A-0AB2854A70EA}"/>
              </a:ext>
            </a:extLst>
          </p:cNvPr>
          <p:cNvSpPr>
            <a:spLocks noGrp="1"/>
          </p:cNvSpPr>
          <p:nvPr>
            <p:ph type="sldNum" sz="quarter" idx="12"/>
          </p:nvPr>
        </p:nvSpPr>
        <p:spPr/>
        <p:txBody>
          <a:bodyPr/>
          <a:lstStyle/>
          <a:p>
            <a:fld id="{D03C8918-B954-4A43-B948-19DD653BC222}" type="slidenum">
              <a:rPr lang="fr-FR" smtClean="0"/>
              <a:t>‹#›</a:t>
            </a:fld>
            <a:endParaRPr lang="fr-FR"/>
          </a:p>
        </p:txBody>
      </p:sp>
    </p:spTree>
    <p:extLst>
      <p:ext uri="{BB962C8B-B14F-4D97-AF65-F5344CB8AC3E}">
        <p14:creationId xmlns:p14="http://schemas.microsoft.com/office/powerpoint/2010/main" val="3208263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tiff"/><Relationship Id="rId13" Type="http://schemas.openxmlformats.org/officeDocument/2006/relationships/image" Target="../media/image12.png"/><Relationship Id="rId18" Type="http://schemas.openxmlformats.org/officeDocument/2006/relationships/image" Target="../media/image17.jpe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heme" Target="../theme/theme3.xml"/><Relationship Id="rId16"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jpeg"/><Relationship Id="rId10" Type="http://schemas.openxmlformats.org/officeDocument/2006/relationships/image" Target="../media/image9.png"/><Relationship Id="rId4" Type="http://schemas.openxmlformats.org/officeDocument/2006/relationships/image" Target="../media/image2.jpg"/><Relationship Id="rId9" Type="http://schemas.openxmlformats.org/officeDocument/2006/relationships/image" Target="../media/image8.png"/><Relationship Id="rId14"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theme" Target="../theme/theme4.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2.jpg"/><Relationship Id="rId4" Type="http://schemas.openxmlformats.org/officeDocument/2006/relationships/image" Target="../media/image3.png"/><Relationship Id="rId9" Type="http://schemas.openxmlformats.org/officeDocument/2006/relationships/image" Target="../media/image2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67407-A052-27F3-FD06-69A057DA30AF}"/>
              </a:ext>
            </a:extLst>
          </p:cNvPr>
          <p:cNvSpPr>
            <a:spLocks noGrp="1"/>
          </p:cNvSpPr>
          <p:nvPr>
            <p:ph type="title"/>
          </p:nvPr>
        </p:nvSpPr>
        <p:spPr>
          <a:xfrm>
            <a:off x="838200" y="2302902"/>
            <a:ext cx="10096500" cy="2112963"/>
          </a:xfrm>
          <a:prstGeom prst="rect">
            <a:avLst/>
          </a:prstGeom>
        </p:spPr>
        <p:txBody>
          <a:bodyPr vert="horz" lIns="91440" tIns="45720" rIns="91440" bIns="45720" rtlCol="0" anchor="ctr">
            <a:normAutofit/>
          </a:bodyPr>
          <a:lstStyle/>
          <a:p>
            <a:r>
              <a:rPr lang="en-US"/>
              <a:t>Click to edit Master title style</a:t>
            </a:r>
            <a:endParaRPr lang="fr-FR"/>
          </a:p>
        </p:txBody>
      </p:sp>
      <p:pic>
        <p:nvPicPr>
          <p:cNvPr id="7" name="Picture 6" descr="Background pattern&#10;&#10;Description automatically generated">
            <a:extLst>
              <a:ext uri="{FF2B5EF4-FFF2-40B4-BE49-F238E27FC236}">
                <a16:creationId xmlns:a16="http://schemas.microsoft.com/office/drawing/2014/main" id="{ED8CFAB5-3F16-E892-66B0-B44EDEC2D37C}"/>
              </a:ext>
            </a:extLst>
          </p:cNvPr>
          <p:cNvPicPr>
            <a:picLocks noChangeAspect="1"/>
          </p:cNvPicPr>
          <p:nvPr/>
        </p:nvPicPr>
        <p:blipFill rotWithShape="1">
          <a:blip r:embed="rId6">
            <a:extLst>
              <a:ext uri="{28A0092B-C50C-407E-A947-70E740481C1C}">
                <a14:useLocalDpi xmlns:a14="http://schemas.microsoft.com/office/drawing/2010/main" val="0"/>
              </a:ext>
            </a:extLst>
          </a:blip>
          <a:srcRect l="2928" t="32222" b="39306"/>
          <a:stretch/>
        </p:blipFill>
        <p:spPr>
          <a:xfrm rot="5400000">
            <a:off x="8097172" y="2934993"/>
            <a:ext cx="7029820" cy="1159835"/>
          </a:xfrm>
          <a:prstGeom prst="rect">
            <a:avLst/>
          </a:prstGeom>
        </p:spPr>
      </p:pic>
      <p:pic>
        <p:nvPicPr>
          <p:cNvPr id="8" name="object 10">
            <a:extLst>
              <a:ext uri="{FF2B5EF4-FFF2-40B4-BE49-F238E27FC236}">
                <a16:creationId xmlns:a16="http://schemas.microsoft.com/office/drawing/2014/main" id="{54891E5F-185C-5A6D-4E59-3A6C25561D38}"/>
              </a:ext>
            </a:extLst>
          </p:cNvPr>
          <p:cNvPicPr/>
          <p:nvPr userDrawn="1"/>
        </p:nvPicPr>
        <p:blipFill>
          <a:blip r:embed="rId7" cstate="print"/>
          <a:stretch>
            <a:fillRect/>
          </a:stretch>
        </p:blipFill>
        <p:spPr>
          <a:xfrm>
            <a:off x="358657" y="5754356"/>
            <a:ext cx="1266824" cy="914399"/>
          </a:xfrm>
          <a:prstGeom prst="rect">
            <a:avLst/>
          </a:prstGeom>
        </p:spPr>
      </p:pic>
      <p:sp>
        <p:nvSpPr>
          <p:cNvPr id="11" name="Subtitle 2">
            <a:extLst>
              <a:ext uri="{FF2B5EF4-FFF2-40B4-BE49-F238E27FC236}">
                <a16:creationId xmlns:a16="http://schemas.microsoft.com/office/drawing/2014/main" id="{471DC015-D168-799E-B422-557C1CD1CA97}"/>
              </a:ext>
            </a:extLst>
          </p:cNvPr>
          <p:cNvSpPr txBox="1">
            <a:spLocks/>
          </p:cNvSpPr>
          <p:nvPr userDrawn="1"/>
        </p:nvSpPr>
        <p:spPr>
          <a:xfrm>
            <a:off x="1722945" y="5832457"/>
            <a:ext cx="9144000"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4" name="Picture 13">
            <a:extLst>
              <a:ext uri="{FF2B5EF4-FFF2-40B4-BE49-F238E27FC236}">
                <a16:creationId xmlns:a16="http://schemas.microsoft.com/office/drawing/2014/main" id="{19C35C1C-195A-0490-DDA2-819B3B7163E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70763" y="-112076"/>
            <a:ext cx="4764034" cy="2380493"/>
          </a:xfrm>
          <a:prstGeom prst="rect">
            <a:avLst/>
          </a:prstGeom>
        </p:spPr>
      </p:pic>
    </p:spTree>
    <p:extLst>
      <p:ext uri="{BB962C8B-B14F-4D97-AF65-F5344CB8AC3E}">
        <p14:creationId xmlns:p14="http://schemas.microsoft.com/office/powerpoint/2010/main" val="3872279085"/>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61" r:id="rId3"/>
    <p:sldLayoutId id="2147483662" r:id="rId4"/>
  </p:sldLayoutIdLst>
  <p:hf hdr="0" ftr="0" dt="0"/>
  <p:txStyles>
    <p:titleStyle>
      <a:lvl1pPr algn="ctr" defTabSz="914400" rtl="0" eaLnBrk="1" latinLnBrk="0" hangingPunct="1">
        <a:lnSpc>
          <a:spcPct val="90000"/>
        </a:lnSpc>
        <a:spcBef>
          <a:spcPct val="0"/>
        </a:spcBef>
        <a:buNone/>
        <a:defRPr sz="4400" kern="1200">
          <a:solidFill>
            <a:schemeClr val="tx1"/>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8CBDD7-FF9A-A916-48FB-F644E43ED4B8}"/>
              </a:ext>
            </a:extLst>
          </p:cNvPr>
          <p:cNvSpPr>
            <a:spLocks noGrp="1"/>
          </p:cNvSpPr>
          <p:nvPr>
            <p:ph type="title"/>
          </p:nvPr>
        </p:nvSpPr>
        <p:spPr>
          <a:xfrm>
            <a:off x="1248439" y="1114851"/>
            <a:ext cx="9695122" cy="903879"/>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0B55BF09-ECC5-B5E0-1E75-F09DCEE27922}"/>
              </a:ext>
            </a:extLst>
          </p:cNvPr>
          <p:cNvSpPr>
            <a:spLocks noGrp="1"/>
          </p:cNvSpPr>
          <p:nvPr>
            <p:ph type="body" idx="1"/>
          </p:nvPr>
        </p:nvSpPr>
        <p:spPr>
          <a:xfrm>
            <a:off x="1248439" y="2258008"/>
            <a:ext cx="9695121" cy="36324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6943BB30-E787-02CD-B69C-F9D2927C2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9BD5D-678C-4DFB-9784-648F9330281A}" type="datetime1">
              <a:rPr lang="fr-FR" smtClean="0"/>
              <a:t>21/11/2023</a:t>
            </a:fld>
            <a:endParaRPr lang="fr-FR"/>
          </a:p>
        </p:txBody>
      </p:sp>
      <p:sp>
        <p:nvSpPr>
          <p:cNvPr id="5" name="Footer Placeholder 4">
            <a:extLst>
              <a:ext uri="{FF2B5EF4-FFF2-40B4-BE49-F238E27FC236}">
                <a16:creationId xmlns:a16="http://schemas.microsoft.com/office/drawing/2014/main" id="{81CA895A-1F33-5E2D-5157-F55AC638A1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B1FB423-40A0-5D2D-CAF4-0443B1F25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2">
                    <a:lumMod val="50000"/>
                  </a:schemeClr>
                </a:solidFill>
              </a:defRPr>
            </a:lvl1pPr>
          </a:lstStyle>
          <a:p>
            <a:fld id="{D03C8918-B954-4A43-B948-19DD653BC222}" type="slidenum">
              <a:rPr lang="fr-FR" smtClean="0"/>
              <a:pPr/>
              <a:t>‹#›</a:t>
            </a:fld>
            <a:endParaRPr lang="fr-FR"/>
          </a:p>
        </p:txBody>
      </p:sp>
      <p:pic>
        <p:nvPicPr>
          <p:cNvPr id="10" name="Picture 9" descr="A screenshot of a computer&#10;&#10;Description automatically generated with medium confidence">
            <a:extLst>
              <a:ext uri="{FF2B5EF4-FFF2-40B4-BE49-F238E27FC236}">
                <a16:creationId xmlns:a16="http://schemas.microsoft.com/office/drawing/2014/main" id="{E5F36BE6-405D-3496-6D4C-94F22BEC2BB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02018" y="-255871"/>
            <a:ext cx="2743200" cy="1370722"/>
          </a:xfrm>
          <a:prstGeom prst="rect">
            <a:avLst/>
          </a:prstGeom>
        </p:spPr>
      </p:pic>
      <p:pic>
        <p:nvPicPr>
          <p:cNvPr id="7" name="Picture 6" descr="Background pattern&#10;&#10;Description automatically generated">
            <a:extLst>
              <a:ext uri="{FF2B5EF4-FFF2-40B4-BE49-F238E27FC236}">
                <a16:creationId xmlns:a16="http://schemas.microsoft.com/office/drawing/2014/main" id="{BB1C2519-F2A8-E247-E3F7-8FEF77FEA7C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928" t="32222" b="39306"/>
          <a:stretch/>
        </p:blipFill>
        <p:spPr>
          <a:xfrm>
            <a:off x="-1" y="6117072"/>
            <a:ext cx="12514521" cy="205994"/>
          </a:xfrm>
          <a:prstGeom prst="rect">
            <a:avLst/>
          </a:prstGeom>
        </p:spPr>
      </p:pic>
    </p:spTree>
    <p:extLst>
      <p:ext uri="{BB962C8B-B14F-4D97-AF65-F5344CB8AC3E}">
        <p14:creationId xmlns:p14="http://schemas.microsoft.com/office/powerpoint/2010/main" val="66085210"/>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672" r:id="rId3"/>
    <p:sldLayoutId id="2147483673" r:id="rId4"/>
    <p:sldLayoutId id="2147483674" r:id="rId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67407-A052-27F3-FD06-69A057DA30AF}"/>
              </a:ext>
            </a:extLst>
          </p:cNvPr>
          <p:cNvSpPr>
            <a:spLocks noGrp="1"/>
          </p:cNvSpPr>
          <p:nvPr>
            <p:ph type="title"/>
          </p:nvPr>
        </p:nvSpPr>
        <p:spPr>
          <a:xfrm>
            <a:off x="838200" y="107196"/>
            <a:ext cx="10515600" cy="1325563"/>
          </a:xfrm>
          <a:prstGeom prst="rect">
            <a:avLst/>
          </a:prstGeom>
        </p:spPr>
        <p:txBody>
          <a:bodyPr vert="horz" lIns="91440" tIns="45720" rIns="91440" bIns="45720" rtlCol="0" anchor="ctr">
            <a:normAutofit/>
          </a:bodyPr>
          <a:lstStyle/>
          <a:p>
            <a:r>
              <a:rPr lang="fr-FR"/>
              <a:t>ENSMOV </a:t>
            </a:r>
            <a:r>
              <a:rPr lang="fr-FR" err="1"/>
              <a:t>Partners</a:t>
            </a:r>
            <a:endParaRPr lang="fr-FR"/>
          </a:p>
        </p:txBody>
      </p:sp>
      <p:sp>
        <p:nvSpPr>
          <p:cNvPr id="4" name="Date Placeholder 3">
            <a:extLst>
              <a:ext uri="{FF2B5EF4-FFF2-40B4-BE49-F238E27FC236}">
                <a16:creationId xmlns:a16="http://schemas.microsoft.com/office/drawing/2014/main" id="{51F85FF4-73A9-D928-8B35-1B7E3E7F56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9EECF-7309-4973-8E9B-67958C23CE8D}" type="datetime1">
              <a:rPr lang="fr-FR" smtClean="0"/>
              <a:t>21/11/2023</a:t>
            </a:fld>
            <a:endParaRPr lang="fr-FR"/>
          </a:p>
        </p:txBody>
      </p:sp>
      <p:sp>
        <p:nvSpPr>
          <p:cNvPr id="5" name="Footer Placeholder 4">
            <a:extLst>
              <a:ext uri="{FF2B5EF4-FFF2-40B4-BE49-F238E27FC236}">
                <a16:creationId xmlns:a16="http://schemas.microsoft.com/office/drawing/2014/main" id="{170179D5-C94B-C426-09F9-8F047FDEF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001BC6A-6D71-86AE-AC78-9E7B608E9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1D1A3-406C-4921-81F3-6416ABD175A2}" type="slidenum">
              <a:rPr lang="fr-FR" smtClean="0"/>
              <a:t>‹#›</a:t>
            </a:fld>
            <a:endParaRPr lang="fr-FR"/>
          </a:p>
        </p:txBody>
      </p:sp>
      <p:pic>
        <p:nvPicPr>
          <p:cNvPr id="8" name="Picture 7" descr="Background pattern&#10;&#10;Description automatically generated">
            <a:extLst>
              <a:ext uri="{FF2B5EF4-FFF2-40B4-BE49-F238E27FC236}">
                <a16:creationId xmlns:a16="http://schemas.microsoft.com/office/drawing/2014/main" id="{992B8CE2-9009-F67D-24A5-F01FEC78FE8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28" t="32222" b="39306"/>
          <a:stretch/>
        </p:blipFill>
        <p:spPr>
          <a:xfrm>
            <a:off x="0" y="5571687"/>
            <a:ext cx="12514521" cy="234231"/>
          </a:xfrm>
          <a:prstGeom prst="rect">
            <a:avLst/>
          </a:prstGeom>
        </p:spPr>
      </p:pic>
      <p:pic>
        <p:nvPicPr>
          <p:cNvPr id="9" name="object 10">
            <a:extLst>
              <a:ext uri="{FF2B5EF4-FFF2-40B4-BE49-F238E27FC236}">
                <a16:creationId xmlns:a16="http://schemas.microsoft.com/office/drawing/2014/main" id="{5F11FC6D-E770-6397-A233-D0E1477B3FFA}"/>
              </a:ext>
            </a:extLst>
          </p:cNvPr>
          <p:cNvPicPr/>
          <p:nvPr userDrawn="1"/>
        </p:nvPicPr>
        <p:blipFill>
          <a:blip r:embed="rId4" cstate="print"/>
          <a:stretch>
            <a:fillRect/>
          </a:stretch>
        </p:blipFill>
        <p:spPr>
          <a:xfrm>
            <a:off x="148055" y="5879400"/>
            <a:ext cx="1266823" cy="914399"/>
          </a:xfrm>
          <a:prstGeom prst="rect">
            <a:avLst/>
          </a:prstGeom>
        </p:spPr>
      </p:pic>
      <p:sp>
        <p:nvSpPr>
          <p:cNvPr id="10" name="Subtitle 2">
            <a:extLst>
              <a:ext uri="{FF2B5EF4-FFF2-40B4-BE49-F238E27FC236}">
                <a16:creationId xmlns:a16="http://schemas.microsoft.com/office/drawing/2014/main" id="{0550C935-0325-1CC0-B2B7-7C29E243C332}"/>
              </a:ext>
            </a:extLst>
          </p:cNvPr>
          <p:cNvSpPr txBox="1">
            <a:spLocks/>
          </p:cNvSpPr>
          <p:nvPr userDrawn="1"/>
        </p:nvSpPr>
        <p:spPr>
          <a:xfrm>
            <a:off x="1414878" y="6035603"/>
            <a:ext cx="10777121"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1" name="Picture 10" descr="A picture containing logo&#10;&#10;Description automatically generated">
            <a:extLst>
              <a:ext uri="{FF2B5EF4-FFF2-40B4-BE49-F238E27FC236}">
                <a16:creationId xmlns:a16="http://schemas.microsoft.com/office/drawing/2014/main" id="{0D1D35DE-1ABB-6238-AB32-C3132F482A2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90351" y="1536557"/>
            <a:ext cx="2112015" cy="1056007"/>
          </a:xfrm>
          <a:prstGeom prst="rect">
            <a:avLst/>
          </a:prstGeom>
        </p:spPr>
      </p:pic>
      <p:pic>
        <p:nvPicPr>
          <p:cNvPr id="12" name="Picture 11" descr="Logo&#10;&#10;Description automatically generated">
            <a:extLst>
              <a:ext uri="{FF2B5EF4-FFF2-40B4-BE49-F238E27FC236}">
                <a16:creationId xmlns:a16="http://schemas.microsoft.com/office/drawing/2014/main" id="{B5E5BD4B-FB46-88C1-9DE0-F88EF84EC179}"/>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22943" r="30483"/>
          <a:stretch/>
        </p:blipFill>
        <p:spPr>
          <a:xfrm>
            <a:off x="10213367" y="2648596"/>
            <a:ext cx="1802591" cy="1293862"/>
          </a:xfrm>
          <a:prstGeom prst="rect">
            <a:avLst/>
          </a:prstGeom>
        </p:spPr>
      </p:pic>
      <p:pic>
        <p:nvPicPr>
          <p:cNvPr id="13" name="Picture 12" descr="Logo, company name&#10;&#10;Description automatically generated">
            <a:extLst>
              <a:ext uri="{FF2B5EF4-FFF2-40B4-BE49-F238E27FC236}">
                <a16:creationId xmlns:a16="http://schemas.microsoft.com/office/drawing/2014/main" id="{FBD33691-E7DF-586E-A6E7-2C780DC087DD}"/>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654824" y="2883882"/>
            <a:ext cx="1732838" cy="1005046"/>
          </a:xfrm>
          <a:prstGeom prst="rect">
            <a:avLst/>
          </a:prstGeom>
        </p:spPr>
      </p:pic>
      <p:pic>
        <p:nvPicPr>
          <p:cNvPr id="14" name="Picture 13" descr="Circle&#10;&#10;Description automatically generated">
            <a:extLst>
              <a:ext uri="{FF2B5EF4-FFF2-40B4-BE49-F238E27FC236}">
                <a16:creationId xmlns:a16="http://schemas.microsoft.com/office/drawing/2014/main" id="{B4E14053-2FE2-D96C-3BA1-ED784B06656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985105" y="2853301"/>
            <a:ext cx="1974891" cy="1066208"/>
          </a:xfrm>
          <a:prstGeom prst="rect">
            <a:avLst/>
          </a:prstGeom>
        </p:spPr>
      </p:pic>
      <p:pic>
        <p:nvPicPr>
          <p:cNvPr id="15" name="Picture 14" descr="Logo&#10;&#10;Description automatically generated">
            <a:extLst>
              <a:ext uri="{FF2B5EF4-FFF2-40B4-BE49-F238E27FC236}">
                <a16:creationId xmlns:a16="http://schemas.microsoft.com/office/drawing/2014/main" id="{8AFE4976-E0F1-E69C-639E-9030FFDD493A}"/>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869382" y="4212131"/>
            <a:ext cx="1894003" cy="1040129"/>
          </a:xfrm>
          <a:prstGeom prst="rect">
            <a:avLst/>
          </a:prstGeom>
        </p:spPr>
      </p:pic>
      <p:pic>
        <p:nvPicPr>
          <p:cNvPr id="16" name="Picture 15" descr="Logo&#10;&#10;Description automatically generated with medium confidence">
            <a:extLst>
              <a:ext uri="{FF2B5EF4-FFF2-40B4-BE49-F238E27FC236}">
                <a16:creationId xmlns:a16="http://schemas.microsoft.com/office/drawing/2014/main" id="{3DA50283-A5D2-93FE-B600-C2A4F7D3486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821651" y="1754043"/>
            <a:ext cx="2276690" cy="614045"/>
          </a:xfrm>
          <a:prstGeom prst="rect">
            <a:avLst/>
          </a:prstGeom>
        </p:spPr>
      </p:pic>
      <p:pic>
        <p:nvPicPr>
          <p:cNvPr id="17" name="Picture 16" descr="Logo, company name&#10;&#10;Description automatically generated">
            <a:extLst>
              <a:ext uri="{FF2B5EF4-FFF2-40B4-BE49-F238E27FC236}">
                <a16:creationId xmlns:a16="http://schemas.microsoft.com/office/drawing/2014/main" id="{C4D72197-7CA7-A9C5-0FB8-C0010C83AAC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76042" y="4346870"/>
            <a:ext cx="1894003" cy="770650"/>
          </a:xfrm>
          <a:prstGeom prst="rect">
            <a:avLst/>
          </a:prstGeom>
        </p:spPr>
      </p:pic>
      <p:pic>
        <p:nvPicPr>
          <p:cNvPr id="18" name="Picture 17" descr="A picture containing icon&#10;&#10;Description automatically generated">
            <a:extLst>
              <a:ext uri="{FF2B5EF4-FFF2-40B4-BE49-F238E27FC236}">
                <a16:creationId xmlns:a16="http://schemas.microsoft.com/office/drawing/2014/main" id="{6FFC38A2-75F0-595F-51E4-816FD4151A6F}"/>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76042" y="2942574"/>
            <a:ext cx="1850213" cy="991671"/>
          </a:xfrm>
          <a:prstGeom prst="rect">
            <a:avLst/>
          </a:prstGeom>
        </p:spPr>
      </p:pic>
      <p:pic>
        <p:nvPicPr>
          <p:cNvPr id="19" name="Picture 18" descr="Text&#10;&#10;Description automatically generated">
            <a:extLst>
              <a:ext uri="{FF2B5EF4-FFF2-40B4-BE49-F238E27FC236}">
                <a16:creationId xmlns:a16="http://schemas.microsoft.com/office/drawing/2014/main" id="{9CB9531A-BD3A-CBD0-A051-B83F31FC751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476325" y="3084938"/>
            <a:ext cx="2598861" cy="798609"/>
          </a:xfrm>
          <a:prstGeom prst="rect">
            <a:avLst/>
          </a:prstGeom>
        </p:spPr>
      </p:pic>
      <p:pic>
        <p:nvPicPr>
          <p:cNvPr id="20" name="Picture 19" descr="Logo&#10;&#10;Description automatically generated with low confidence">
            <a:extLst>
              <a:ext uri="{FF2B5EF4-FFF2-40B4-BE49-F238E27FC236}">
                <a16:creationId xmlns:a16="http://schemas.microsoft.com/office/drawing/2014/main" id="{83F93F29-BDE7-D2E1-F0C7-AC6DAB84ED6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892917" y="1712225"/>
            <a:ext cx="2491201" cy="610144"/>
          </a:xfrm>
          <a:prstGeom prst="rect">
            <a:avLst/>
          </a:prstGeom>
        </p:spPr>
      </p:pic>
      <p:pic>
        <p:nvPicPr>
          <p:cNvPr id="21" name="Picture 20" descr="Graphical user interface, text, application&#10;&#10;Description automatically generated">
            <a:extLst>
              <a:ext uri="{FF2B5EF4-FFF2-40B4-BE49-F238E27FC236}">
                <a16:creationId xmlns:a16="http://schemas.microsoft.com/office/drawing/2014/main" id="{F3502445-8EF8-C65F-DF55-91D19F339D9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3557" r="43252" b="60270"/>
          <a:stretch/>
        </p:blipFill>
        <p:spPr>
          <a:xfrm>
            <a:off x="5239895" y="4489913"/>
            <a:ext cx="2538291" cy="749486"/>
          </a:xfrm>
          <a:prstGeom prst="rect">
            <a:avLst/>
          </a:prstGeom>
        </p:spPr>
      </p:pic>
      <p:pic>
        <p:nvPicPr>
          <p:cNvPr id="22" name="Picture 21">
            <a:extLst>
              <a:ext uri="{FF2B5EF4-FFF2-40B4-BE49-F238E27FC236}">
                <a16:creationId xmlns:a16="http://schemas.microsoft.com/office/drawing/2014/main" id="{54106E35-AE81-BA62-140B-4078467F7908}"/>
              </a:ext>
            </a:extLst>
          </p:cNvPr>
          <p:cNvPicPr>
            <a:picLocks noChangeAspect="1"/>
          </p:cNvPicPr>
          <p:nvPr userDrawn="1"/>
        </p:nvPicPr>
        <p:blipFill>
          <a:blip r:embed="rId16"/>
          <a:stretch>
            <a:fillRect/>
          </a:stretch>
        </p:blipFill>
        <p:spPr>
          <a:xfrm>
            <a:off x="3119991" y="1516248"/>
            <a:ext cx="2112015" cy="1102734"/>
          </a:xfrm>
          <a:prstGeom prst="rect">
            <a:avLst/>
          </a:prstGeom>
        </p:spPr>
      </p:pic>
      <p:pic>
        <p:nvPicPr>
          <p:cNvPr id="23" name="Picture 22">
            <a:extLst>
              <a:ext uri="{FF2B5EF4-FFF2-40B4-BE49-F238E27FC236}">
                <a16:creationId xmlns:a16="http://schemas.microsoft.com/office/drawing/2014/main" id="{A4D3DC65-7906-8A3F-31C6-09D016803B2F}"/>
              </a:ext>
            </a:extLst>
          </p:cNvPr>
          <p:cNvPicPr>
            <a:picLocks noChangeAspect="1"/>
          </p:cNvPicPr>
          <p:nvPr userDrawn="1"/>
        </p:nvPicPr>
        <p:blipFill>
          <a:blip r:embed="rId17"/>
          <a:stretch>
            <a:fillRect/>
          </a:stretch>
        </p:blipFill>
        <p:spPr>
          <a:xfrm>
            <a:off x="7928010" y="4409699"/>
            <a:ext cx="2083586" cy="722591"/>
          </a:xfrm>
          <a:prstGeom prst="rect">
            <a:avLst/>
          </a:prstGeom>
        </p:spPr>
      </p:pic>
      <p:pic>
        <p:nvPicPr>
          <p:cNvPr id="7" name="Picture 6" descr="Logo, company name&#10;&#10;Description automatically generated">
            <a:extLst>
              <a:ext uri="{FF2B5EF4-FFF2-40B4-BE49-F238E27FC236}">
                <a16:creationId xmlns:a16="http://schemas.microsoft.com/office/drawing/2014/main" id="{B40DD551-6F21-191D-4C7F-622A7A2AB2CC}"/>
              </a:ext>
            </a:extLst>
          </p:cNvPr>
          <p:cNvPicPr>
            <a:picLocks noChangeAspect="1"/>
          </p:cNvPicPr>
          <p:nvPr userDrawn="1"/>
        </p:nvPicPr>
        <p:blipFill rotWithShape="1">
          <a:blip r:embed="rId18">
            <a:extLst>
              <a:ext uri="{28A0092B-C50C-407E-A947-70E740481C1C}">
                <a14:useLocalDpi xmlns:a14="http://schemas.microsoft.com/office/drawing/2010/main" val="0"/>
              </a:ext>
            </a:extLst>
          </a:blip>
          <a:srcRect t="24602"/>
          <a:stretch/>
        </p:blipFill>
        <p:spPr>
          <a:xfrm>
            <a:off x="10075186" y="4403546"/>
            <a:ext cx="1998227" cy="875927"/>
          </a:xfrm>
          <a:prstGeom prst="rect">
            <a:avLst/>
          </a:prstGeom>
        </p:spPr>
      </p:pic>
    </p:spTree>
    <p:extLst>
      <p:ext uri="{BB962C8B-B14F-4D97-AF65-F5344CB8AC3E}">
        <p14:creationId xmlns:p14="http://schemas.microsoft.com/office/powerpoint/2010/main" val="788372876"/>
      </p:ext>
    </p:extLst>
  </p:cSld>
  <p:clrMap bg1="lt1" tx1="dk1" bg2="lt2" tx2="dk2" accent1="accent1" accent2="accent2" accent3="accent3" accent4="accent4" accent5="accent5" accent6="accent6" hlink="hlink" folHlink="folHlink"/>
  <p:sldLayoutIdLst>
    <p:sldLayoutId id="214748368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1F85FF4-73A9-D928-8B35-1B7E3E7F56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066DA-FFCD-425F-AE05-C61049E7A9F6}" type="datetime1">
              <a:rPr lang="fr-FR" smtClean="0"/>
              <a:t>21/11/2023</a:t>
            </a:fld>
            <a:endParaRPr lang="fr-FR"/>
          </a:p>
        </p:txBody>
      </p:sp>
      <p:sp>
        <p:nvSpPr>
          <p:cNvPr id="5" name="Footer Placeholder 4">
            <a:extLst>
              <a:ext uri="{FF2B5EF4-FFF2-40B4-BE49-F238E27FC236}">
                <a16:creationId xmlns:a16="http://schemas.microsoft.com/office/drawing/2014/main" id="{170179D5-C94B-C426-09F9-8F047FDEF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0001BC6A-6D71-86AE-AC78-9E7B608E9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01D1A3-406C-4921-81F3-6416ABD175A2}" type="slidenum">
              <a:rPr lang="fr-FR" smtClean="0"/>
              <a:t>‹#›</a:t>
            </a:fld>
            <a:endParaRPr lang="fr-FR"/>
          </a:p>
        </p:txBody>
      </p:sp>
      <p:pic>
        <p:nvPicPr>
          <p:cNvPr id="8" name="Picture 7" descr="Background pattern&#10;&#10;Description automatically generated">
            <a:extLst>
              <a:ext uri="{FF2B5EF4-FFF2-40B4-BE49-F238E27FC236}">
                <a16:creationId xmlns:a16="http://schemas.microsoft.com/office/drawing/2014/main" id="{53A954C3-9667-C5B5-16FE-AEAB05E6E9B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928" t="32222" b="39306"/>
          <a:stretch/>
        </p:blipFill>
        <p:spPr>
          <a:xfrm>
            <a:off x="0" y="2325385"/>
            <a:ext cx="12514521" cy="429830"/>
          </a:xfrm>
          <a:prstGeom prst="rect">
            <a:avLst/>
          </a:prstGeom>
        </p:spPr>
      </p:pic>
      <p:pic>
        <p:nvPicPr>
          <p:cNvPr id="9" name="Picture 8" descr="A screenshot of a computer&#10;&#10;Description automatically generated with medium confidence">
            <a:extLst>
              <a:ext uri="{FF2B5EF4-FFF2-40B4-BE49-F238E27FC236}">
                <a16:creationId xmlns:a16="http://schemas.microsoft.com/office/drawing/2014/main" id="{63CFF40D-44F1-1EAD-D5D5-602A6B1A9D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02018" y="-255871"/>
            <a:ext cx="2743200" cy="1370722"/>
          </a:xfrm>
          <a:prstGeom prst="rect">
            <a:avLst/>
          </a:prstGeom>
        </p:spPr>
      </p:pic>
      <p:sp>
        <p:nvSpPr>
          <p:cNvPr id="10" name="Text Placeholder 2">
            <a:extLst>
              <a:ext uri="{FF2B5EF4-FFF2-40B4-BE49-F238E27FC236}">
                <a16:creationId xmlns:a16="http://schemas.microsoft.com/office/drawing/2014/main" id="{A57D6A77-16D4-B2D6-F31D-B812315A2900}"/>
              </a:ext>
            </a:extLst>
          </p:cNvPr>
          <p:cNvSpPr txBox="1">
            <a:spLocks/>
          </p:cNvSpPr>
          <p:nvPr userDrawn="1"/>
        </p:nvSpPr>
        <p:spPr>
          <a:xfrm>
            <a:off x="193583" y="1696608"/>
            <a:ext cx="11398103" cy="63034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solidFill>
                  <a:schemeClr val="accent6"/>
                </a:solidFill>
              </a:rPr>
              <a:t>Contact:</a:t>
            </a:r>
          </a:p>
        </p:txBody>
      </p:sp>
      <p:pic>
        <p:nvPicPr>
          <p:cNvPr id="11" name="object 10">
            <a:extLst>
              <a:ext uri="{FF2B5EF4-FFF2-40B4-BE49-F238E27FC236}">
                <a16:creationId xmlns:a16="http://schemas.microsoft.com/office/drawing/2014/main" id="{2D5D8332-DE56-7442-84F1-F170D23E23D1}"/>
              </a:ext>
            </a:extLst>
          </p:cNvPr>
          <p:cNvPicPr/>
          <p:nvPr userDrawn="1"/>
        </p:nvPicPr>
        <p:blipFill>
          <a:blip r:embed="rId5" cstate="print"/>
          <a:stretch>
            <a:fillRect/>
          </a:stretch>
        </p:blipFill>
        <p:spPr>
          <a:xfrm>
            <a:off x="148055" y="5879400"/>
            <a:ext cx="1266823" cy="914399"/>
          </a:xfrm>
          <a:prstGeom prst="rect">
            <a:avLst/>
          </a:prstGeom>
        </p:spPr>
      </p:pic>
      <p:sp>
        <p:nvSpPr>
          <p:cNvPr id="12" name="Subtitle 2">
            <a:extLst>
              <a:ext uri="{FF2B5EF4-FFF2-40B4-BE49-F238E27FC236}">
                <a16:creationId xmlns:a16="http://schemas.microsoft.com/office/drawing/2014/main" id="{E55E384C-3F37-1DF3-4CC3-C172CFC5CBEE}"/>
              </a:ext>
            </a:extLst>
          </p:cNvPr>
          <p:cNvSpPr txBox="1">
            <a:spLocks/>
          </p:cNvSpPr>
          <p:nvPr userDrawn="1"/>
        </p:nvSpPr>
        <p:spPr>
          <a:xfrm>
            <a:off x="1414878" y="6035603"/>
            <a:ext cx="10777121" cy="758196"/>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a:t>Co-funded by the European Union under project n°101076098. Views and opinions expressed are however those of the author(s) only and do not necessarily reflect those of the European Commission or CINEA. Neither the European Union nor the granting authority can be held responsible for them.</a:t>
            </a:r>
            <a:endParaRPr lang="fr-FR" sz="1400"/>
          </a:p>
        </p:txBody>
      </p:sp>
      <p:pic>
        <p:nvPicPr>
          <p:cNvPr id="13" name="Picture 12" descr="Icon&#10;&#10;Description automatically generated">
            <a:extLst>
              <a:ext uri="{FF2B5EF4-FFF2-40B4-BE49-F238E27FC236}">
                <a16:creationId xmlns:a16="http://schemas.microsoft.com/office/drawing/2014/main" id="{F4025E84-C21B-6443-E183-BF003E68CBD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5581" t="44027" r="33130" b="25477"/>
          <a:stretch/>
        </p:blipFill>
        <p:spPr>
          <a:xfrm>
            <a:off x="208466" y="2984362"/>
            <a:ext cx="523942" cy="547207"/>
          </a:xfrm>
          <a:prstGeom prst="rect">
            <a:avLst/>
          </a:prstGeom>
        </p:spPr>
      </p:pic>
      <p:pic>
        <p:nvPicPr>
          <p:cNvPr id="14" name="Picture 13" descr="Icon&#10;&#10;Description automatically generated">
            <a:extLst>
              <a:ext uri="{FF2B5EF4-FFF2-40B4-BE49-F238E27FC236}">
                <a16:creationId xmlns:a16="http://schemas.microsoft.com/office/drawing/2014/main" id="{C7B86A2D-9EFD-3449-549E-087E1F6CD88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28440" t="34729" r="27051" b="34775"/>
          <a:stretch/>
        </p:blipFill>
        <p:spPr>
          <a:xfrm>
            <a:off x="208466" y="3640230"/>
            <a:ext cx="553271" cy="536090"/>
          </a:xfrm>
          <a:prstGeom prst="rect">
            <a:avLst/>
          </a:prstGeom>
        </p:spPr>
      </p:pic>
      <p:pic>
        <p:nvPicPr>
          <p:cNvPr id="15" name="Picture 14" descr="Logo, icon&#10;&#10;Description automatically generated">
            <a:extLst>
              <a:ext uri="{FF2B5EF4-FFF2-40B4-BE49-F238E27FC236}">
                <a16:creationId xmlns:a16="http://schemas.microsoft.com/office/drawing/2014/main" id="{17B6E66A-4DF7-0B94-E1D0-CE7F57EA4B61}"/>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l="28806" t="34315" r="28075" b="35189"/>
          <a:stretch/>
        </p:blipFill>
        <p:spPr>
          <a:xfrm>
            <a:off x="193583" y="4334533"/>
            <a:ext cx="536010" cy="536090"/>
          </a:xfrm>
          <a:prstGeom prst="rect">
            <a:avLst/>
          </a:prstGeom>
        </p:spPr>
      </p:pic>
      <p:pic>
        <p:nvPicPr>
          <p:cNvPr id="16" name="Picture 15" descr="Icon&#10;&#10;Description automatically generated">
            <a:extLst>
              <a:ext uri="{FF2B5EF4-FFF2-40B4-BE49-F238E27FC236}">
                <a16:creationId xmlns:a16="http://schemas.microsoft.com/office/drawing/2014/main" id="{0D6E68B7-2C87-2B2E-3C96-4C9C19658D7C}"/>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4424" t="32765" r="23545" b="32210"/>
          <a:stretch/>
        </p:blipFill>
        <p:spPr>
          <a:xfrm>
            <a:off x="148055" y="4940881"/>
            <a:ext cx="627065" cy="596881"/>
          </a:xfrm>
          <a:prstGeom prst="rect">
            <a:avLst/>
          </a:prstGeom>
        </p:spPr>
      </p:pic>
      <p:sp>
        <p:nvSpPr>
          <p:cNvPr id="17" name="Text Placeholder 2">
            <a:extLst>
              <a:ext uri="{FF2B5EF4-FFF2-40B4-BE49-F238E27FC236}">
                <a16:creationId xmlns:a16="http://schemas.microsoft.com/office/drawing/2014/main" id="{91E388F1-926B-1494-9281-397C2D577BC1}"/>
              </a:ext>
            </a:extLst>
          </p:cNvPr>
          <p:cNvSpPr txBox="1">
            <a:spLocks/>
          </p:cNvSpPr>
          <p:nvPr userDrawn="1"/>
        </p:nvSpPr>
        <p:spPr>
          <a:xfrm>
            <a:off x="775120" y="3748372"/>
            <a:ext cx="2953364"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@ensmov / #ensmovplus</a:t>
            </a:r>
          </a:p>
        </p:txBody>
      </p:sp>
      <p:sp>
        <p:nvSpPr>
          <p:cNvPr id="18" name="Text Placeholder 2">
            <a:extLst>
              <a:ext uri="{FF2B5EF4-FFF2-40B4-BE49-F238E27FC236}">
                <a16:creationId xmlns:a16="http://schemas.microsoft.com/office/drawing/2014/main" id="{85F20C23-20A0-1CF7-01F3-DC153A5F38B7}"/>
              </a:ext>
            </a:extLst>
          </p:cNvPr>
          <p:cNvSpPr txBox="1">
            <a:spLocks/>
          </p:cNvSpPr>
          <p:nvPr userDrawn="1"/>
        </p:nvSpPr>
        <p:spPr>
          <a:xfrm>
            <a:off x="775121" y="4422077"/>
            <a:ext cx="1741251"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www.ieecp.org</a:t>
            </a:r>
          </a:p>
        </p:txBody>
      </p:sp>
      <p:sp>
        <p:nvSpPr>
          <p:cNvPr id="19" name="Text Placeholder 2">
            <a:extLst>
              <a:ext uri="{FF2B5EF4-FFF2-40B4-BE49-F238E27FC236}">
                <a16:creationId xmlns:a16="http://schemas.microsoft.com/office/drawing/2014/main" id="{83AD38F0-9910-DBD5-6174-2857C8E736B9}"/>
              </a:ext>
            </a:extLst>
          </p:cNvPr>
          <p:cNvSpPr txBox="1">
            <a:spLocks/>
          </p:cNvSpPr>
          <p:nvPr userDrawn="1"/>
        </p:nvSpPr>
        <p:spPr>
          <a:xfrm>
            <a:off x="828769" y="3098846"/>
            <a:ext cx="2455397"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ENSMOV Plus</a:t>
            </a:r>
          </a:p>
        </p:txBody>
      </p:sp>
      <p:sp>
        <p:nvSpPr>
          <p:cNvPr id="20" name="Text Placeholder 2">
            <a:extLst>
              <a:ext uri="{FF2B5EF4-FFF2-40B4-BE49-F238E27FC236}">
                <a16:creationId xmlns:a16="http://schemas.microsoft.com/office/drawing/2014/main" id="{5177AE0C-B598-DFC0-3FAC-9B208687F64C}"/>
              </a:ext>
            </a:extLst>
          </p:cNvPr>
          <p:cNvSpPr txBox="1">
            <a:spLocks/>
          </p:cNvSpPr>
          <p:nvPr userDrawn="1"/>
        </p:nvSpPr>
        <p:spPr>
          <a:xfrm>
            <a:off x="775121" y="5072637"/>
            <a:ext cx="1741251" cy="361002"/>
          </a:xfrm>
          <a:prstGeom prst="rect">
            <a:avLst/>
          </a:prstGeom>
          <a:no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a:t>Our Platform:</a:t>
            </a:r>
          </a:p>
        </p:txBody>
      </p:sp>
    </p:spTree>
    <p:extLst>
      <p:ext uri="{BB962C8B-B14F-4D97-AF65-F5344CB8AC3E}">
        <p14:creationId xmlns:p14="http://schemas.microsoft.com/office/powerpoint/2010/main" val="179201120"/>
      </p:ext>
    </p:extLst>
  </p:cSld>
  <p:clrMap bg1="lt1" tx1="dk1" bg2="lt2" tx2="dk2" accent1="accent1" accent2="accent2" accent3="accent3" accent4="accent4" accent5="accent5" accent6="accent6" hlink="hlink" folHlink="folHlink"/>
  <p:sldLayoutIdLst>
    <p:sldLayoutId id="214748368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policies.eu/materials/measurement-in-monitoring-energy-efficiency-policies-workshop-recording-and-materials/" TargetMode="External"/><Relationship Id="rId2" Type="http://schemas.openxmlformats.org/officeDocument/2006/relationships/hyperlink" Target="https://energysavingpolicies.eu/materials/using-measurements-in-monitoring-energy-efficiency-policies-examples-from-5-countries/" TargetMode="Externa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hyperlink" Target="https://www.behave2023.eu/"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hyperlink" Target="https://ieecp.org/projects/ensmov-plus/" TargetMode="External"/><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hyperlink" Target="https://energysavingpolicies.eu/events/energy-efficiency-obligation-schemes-and-other-market-based-instruments-scaling-up-to-the-2030-targets/" TargetMode="External"/><Relationship Id="rId5" Type="http://schemas.openxmlformats.org/officeDocument/2006/relationships/image" Target="../media/image28.png"/><Relationship Id="rId4" Type="http://schemas.openxmlformats.org/officeDocument/2006/relationships/hyperlink" Target="http://energysavingpolicies.e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18" Type="http://schemas.openxmlformats.org/officeDocument/2006/relationships/image" Target="../media/image15.png"/><Relationship Id="rId3" Type="http://schemas.openxmlformats.org/officeDocument/2006/relationships/diagramLayout" Target="../diagrams/layout1.xml"/><Relationship Id="rId7" Type="http://schemas.openxmlformats.org/officeDocument/2006/relationships/image" Target="../media/image4.png"/><Relationship Id="rId12" Type="http://schemas.openxmlformats.org/officeDocument/2006/relationships/image" Target="../media/image9.png"/><Relationship Id="rId17" Type="http://schemas.openxmlformats.org/officeDocument/2006/relationships/image" Target="../media/image14.jpeg"/><Relationship Id="rId2" Type="http://schemas.openxmlformats.org/officeDocument/2006/relationships/diagramData" Target="../diagrams/data1.xml"/><Relationship Id="rId16" Type="http://schemas.openxmlformats.org/officeDocument/2006/relationships/image" Target="../media/image13.png"/><Relationship Id="rId20" Type="http://schemas.openxmlformats.org/officeDocument/2006/relationships/image" Target="../media/image17.jpeg"/><Relationship Id="rId1" Type="http://schemas.openxmlformats.org/officeDocument/2006/relationships/slideLayout" Target="../slideLayouts/slideLayout5.xml"/><Relationship Id="rId6" Type="http://schemas.microsoft.com/office/2007/relationships/diagramDrawing" Target="../diagrams/drawing1.xml"/><Relationship Id="rId11" Type="http://schemas.openxmlformats.org/officeDocument/2006/relationships/image" Target="../media/image8.png"/><Relationship Id="rId5" Type="http://schemas.openxmlformats.org/officeDocument/2006/relationships/diagramColors" Target="../diagrams/colors1.xml"/><Relationship Id="rId15" Type="http://schemas.openxmlformats.org/officeDocument/2006/relationships/image" Target="../media/image12.png"/><Relationship Id="rId10" Type="http://schemas.openxmlformats.org/officeDocument/2006/relationships/image" Target="../media/image7.tiff"/><Relationship Id="rId19" Type="http://schemas.openxmlformats.org/officeDocument/2006/relationships/image" Target="../media/image16.png"/><Relationship Id="rId4" Type="http://schemas.openxmlformats.org/officeDocument/2006/relationships/diagramQuickStyle" Target="../diagrams/quickStyle1.xml"/><Relationship Id="rId9" Type="http://schemas.openxmlformats.org/officeDocument/2006/relationships/image" Target="../media/image6.png"/><Relationship Id="rId1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hyperlink" Target="https://eur-lex.europa.eu/legal-content/EN/TXT/?uri=CELEX%3A52022DC0641&amp;qid=1669913283450" TargetMode="External"/><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ieecp.org/wp-content/uploads/2023/07/ENSMOVplus-D2.2-Implications-of-Ff55-Package.pdf" TargetMode="Externa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hyperlink" Target="https://energysavingpolicies.eu/materials/using-measurements-in-monitoring-energy-efficiency-policies-examples-from-5-countr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energysavingpolicies.eu/events/energy-efficiency-obligation-schemes-and-other-market-based-instruments-scaling-up-to-the-2030-targets/" TargetMode="External"/><Relationship Id="rId2" Type="http://schemas.openxmlformats.org/officeDocument/2006/relationships/hyperlink" Target="https://energysavingpolicies.eu/events/energy-savings-obligations-road-to-2030-bigger-cleaner-fairer/" TargetMode="External"/><Relationship Id="rId1" Type="http://schemas.openxmlformats.org/officeDocument/2006/relationships/slideLayout" Target="../slideLayouts/slideLayout5.xml"/><Relationship Id="rId6" Type="http://schemas.openxmlformats.org/officeDocument/2006/relationships/hyperlink" Target="https://energysavingpolicies.eu/materials/ensmov-plus-workshop-on-white-certificates-and-eeos/"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energysavingpolicies.eu/"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37010E-233E-D075-A5B8-30F8077A5423}"/>
              </a:ext>
            </a:extLst>
          </p:cNvPr>
          <p:cNvSpPr>
            <a:spLocks noGrp="1"/>
          </p:cNvSpPr>
          <p:nvPr>
            <p:ph type="ctrTitle"/>
          </p:nvPr>
        </p:nvSpPr>
        <p:spPr>
          <a:xfrm>
            <a:off x="751562" y="1930955"/>
            <a:ext cx="9916438" cy="1498045"/>
          </a:xfrm>
        </p:spPr>
        <p:txBody>
          <a:bodyPr>
            <a:normAutofit/>
          </a:bodyPr>
          <a:lstStyle/>
          <a:p>
            <a:r>
              <a:rPr lang="en-US" sz="4000" dirty="0"/>
              <a:t>Introducing the session and the ENSMOV Plus project</a:t>
            </a:r>
            <a:endParaRPr lang="fr-FR" sz="4000" dirty="0"/>
          </a:p>
        </p:txBody>
      </p:sp>
      <p:sp>
        <p:nvSpPr>
          <p:cNvPr id="5" name="Subtitle 4">
            <a:extLst>
              <a:ext uri="{FF2B5EF4-FFF2-40B4-BE49-F238E27FC236}">
                <a16:creationId xmlns:a16="http://schemas.microsoft.com/office/drawing/2014/main" id="{8421E621-CE6F-ACF0-CFC9-88AE8D4AB688}"/>
              </a:ext>
            </a:extLst>
          </p:cNvPr>
          <p:cNvSpPr>
            <a:spLocks noGrp="1"/>
          </p:cNvSpPr>
          <p:nvPr>
            <p:ph type="subTitle" idx="1"/>
          </p:nvPr>
        </p:nvSpPr>
        <p:spPr>
          <a:xfrm>
            <a:off x="751562" y="3602038"/>
            <a:ext cx="9916438" cy="1180028"/>
          </a:xfrm>
        </p:spPr>
        <p:txBody>
          <a:bodyPr/>
          <a:lstStyle/>
          <a:p>
            <a:endParaRPr lang="fr-FR" sz="2000" dirty="0"/>
          </a:p>
          <a:p>
            <a:r>
              <a:rPr lang="fr-FR" sz="2000" dirty="0"/>
              <a:t>Samuel Thomas (Regulatory Assistance Project)</a:t>
            </a:r>
          </a:p>
          <a:p>
            <a:r>
              <a:rPr lang="fr-FR" sz="2000" dirty="0"/>
              <a:t>How </a:t>
            </a:r>
            <a:r>
              <a:rPr lang="fr-FR" sz="2000" dirty="0" err="1"/>
              <a:t>much</a:t>
            </a:r>
            <a:r>
              <a:rPr lang="fr-FR" sz="2000" dirty="0"/>
              <a:t> </a:t>
            </a:r>
            <a:r>
              <a:rPr lang="fr-FR" sz="2000" dirty="0" err="1"/>
              <a:t>energy</a:t>
            </a:r>
            <a:r>
              <a:rPr lang="fr-FR" sz="2000" dirty="0"/>
              <a:t> do behavioural </a:t>
            </a:r>
            <a:r>
              <a:rPr lang="fr-FR" sz="2000" dirty="0" err="1"/>
              <a:t>measures</a:t>
            </a:r>
            <a:r>
              <a:rPr lang="fr-FR" sz="2000" dirty="0"/>
              <a:t> </a:t>
            </a:r>
            <a:r>
              <a:rPr lang="fr-FR" sz="2000" dirty="0" err="1"/>
              <a:t>save</a:t>
            </a:r>
            <a:r>
              <a:rPr lang="fr-FR" sz="2000" dirty="0"/>
              <a:t>?</a:t>
            </a:r>
          </a:p>
          <a:p>
            <a:r>
              <a:rPr lang="fr-FR" sz="2000" dirty="0"/>
              <a:t>Tuesday 28 </a:t>
            </a:r>
            <a:r>
              <a:rPr lang="fr-FR" sz="2000" dirty="0" err="1"/>
              <a:t>November</a:t>
            </a:r>
            <a:r>
              <a:rPr lang="fr-FR" sz="2000" dirty="0"/>
              <a:t> 2023 – BEHAVE </a:t>
            </a:r>
            <a:r>
              <a:rPr lang="fr-FR" sz="2000" dirty="0" err="1"/>
              <a:t>conference</a:t>
            </a:r>
            <a:endParaRPr lang="fr-FR" sz="2000" dirty="0"/>
          </a:p>
        </p:txBody>
      </p:sp>
    </p:spTree>
    <p:extLst>
      <p:ext uri="{BB962C8B-B14F-4D97-AF65-F5344CB8AC3E}">
        <p14:creationId xmlns:p14="http://schemas.microsoft.com/office/powerpoint/2010/main" val="4099513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089596" y="0"/>
            <a:ext cx="9695122" cy="903879"/>
          </a:xfrm>
        </p:spPr>
        <p:txBody>
          <a:bodyPr>
            <a:normAutofit/>
          </a:bodyPr>
          <a:lstStyle/>
          <a:p>
            <a:r>
              <a:rPr lang="fr-FR" sz="4000" dirty="0"/>
              <a:t>First topics </a:t>
            </a:r>
            <a:r>
              <a:rPr lang="fr-FR" sz="4000" dirty="0" err="1"/>
              <a:t>covered</a:t>
            </a:r>
            <a:endParaRPr lang="fr-FR" sz="4000" b="1" dirty="0"/>
          </a:p>
        </p:txBody>
      </p:sp>
      <p:sp>
        <p:nvSpPr>
          <p:cNvPr id="5" name="Content Placeholder 4">
            <a:extLst>
              <a:ext uri="{FF2B5EF4-FFF2-40B4-BE49-F238E27FC236}">
                <a16:creationId xmlns:a16="http://schemas.microsoft.com/office/drawing/2014/main" id="{2184E71D-B085-8B26-D00E-C22086413EED}"/>
              </a:ext>
            </a:extLst>
          </p:cNvPr>
          <p:cNvSpPr>
            <a:spLocks noGrp="1"/>
          </p:cNvSpPr>
          <p:nvPr>
            <p:ph idx="1"/>
          </p:nvPr>
        </p:nvSpPr>
        <p:spPr>
          <a:xfrm>
            <a:off x="630195" y="1154739"/>
            <a:ext cx="4925569" cy="3676753"/>
          </a:xfrm>
        </p:spPr>
        <p:txBody>
          <a:bodyPr>
            <a:normAutofit lnSpcReduction="10000"/>
          </a:bodyPr>
          <a:lstStyle/>
          <a:p>
            <a:pPr marL="0" indent="0">
              <a:lnSpc>
                <a:spcPct val="100000"/>
              </a:lnSpc>
              <a:buNone/>
            </a:pPr>
            <a:r>
              <a:rPr lang="en-US" sz="2400" dirty="0">
                <a:latin typeface="+mj-lt"/>
              </a:rPr>
              <a:t>M&amp;V – </a:t>
            </a:r>
            <a:r>
              <a:rPr lang="en-US" sz="2400" b="1" dirty="0">
                <a:latin typeface="+mj-lt"/>
              </a:rPr>
              <a:t>Use of measurement in energy savings calculations</a:t>
            </a:r>
          </a:p>
          <a:p>
            <a:pPr marL="0" indent="0">
              <a:lnSpc>
                <a:spcPct val="100000"/>
              </a:lnSpc>
              <a:buNone/>
            </a:pPr>
            <a:r>
              <a:rPr lang="en-US" sz="2200" dirty="0">
                <a:latin typeface="+mj-lt"/>
              </a:rPr>
              <a:t>Examples from Croatia, France, Germany, Ireland and Italy:</a:t>
            </a:r>
          </a:p>
          <a:p>
            <a:pPr marL="0" indent="0">
              <a:lnSpc>
                <a:spcPct val="100000"/>
              </a:lnSpc>
              <a:buNone/>
            </a:pPr>
            <a:r>
              <a:rPr lang="en-US" sz="1600" dirty="0">
                <a:latin typeface="+mj-lt"/>
                <a:sym typeface="Wingdings" panose="05000000000000000000" pitchFamily="2" charset="2"/>
                <a:hlinkClick r:id="rId2"/>
              </a:rPr>
              <a:t>https://energysavingpolicies.eu/materials/using-measurements-in-monitoring-energy-efficiency-policies-examples-from-5-countries/</a:t>
            </a:r>
            <a:r>
              <a:rPr lang="en-US" sz="1600" dirty="0">
                <a:latin typeface="+mj-lt"/>
                <a:sym typeface="Wingdings" panose="05000000000000000000" pitchFamily="2" charset="2"/>
              </a:rPr>
              <a:t> </a:t>
            </a:r>
          </a:p>
          <a:p>
            <a:pPr marL="0" indent="0">
              <a:lnSpc>
                <a:spcPct val="100000"/>
              </a:lnSpc>
              <a:buNone/>
            </a:pPr>
            <a:r>
              <a:rPr lang="en-US" sz="2200" dirty="0">
                <a:latin typeface="+mj-lt"/>
                <a:sym typeface="Wingdings" panose="05000000000000000000" pitchFamily="2" charset="2"/>
              </a:rPr>
              <a:t>+ workshop proceedings:</a:t>
            </a:r>
          </a:p>
          <a:p>
            <a:pPr marL="0" indent="0">
              <a:lnSpc>
                <a:spcPct val="100000"/>
              </a:lnSpc>
              <a:buNone/>
            </a:pPr>
            <a:r>
              <a:rPr lang="en-US" sz="1600" dirty="0">
                <a:latin typeface="+mj-lt"/>
                <a:sym typeface="Wingdings" panose="05000000000000000000" pitchFamily="2" charset="2"/>
                <a:hlinkClick r:id="rId3"/>
              </a:rPr>
              <a:t>https://energysavingpolicies.eu/materials/measurement-in-monitoring-energy-efficiency-policies-workshop-recording-and-materials/</a:t>
            </a:r>
            <a:r>
              <a:rPr lang="en-US" sz="1600" dirty="0">
                <a:latin typeface="+mj-lt"/>
                <a:sym typeface="Wingdings" panose="05000000000000000000" pitchFamily="2" charset="2"/>
              </a:rPr>
              <a:t> </a:t>
            </a:r>
          </a:p>
          <a:p>
            <a:pPr marL="0" indent="0">
              <a:lnSpc>
                <a:spcPct val="100000"/>
              </a:lnSpc>
              <a:buNone/>
            </a:pPr>
            <a:endParaRPr lang="en-US" sz="2400" dirty="0">
              <a:latin typeface="+mj-lt"/>
              <a:sym typeface="Wingdings" panose="05000000000000000000" pitchFamily="2" charset="2"/>
            </a:endParaRP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10</a:t>
            </a:fld>
            <a:endParaRPr lang="fr-FR"/>
          </a:p>
        </p:txBody>
      </p:sp>
      <p:sp>
        <p:nvSpPr>
          <p:cNvPr id="3" name="Content Placeholder 4">
            <a:extLst>
              <a:ext uri="{FF2B5EF4-FFF2-40B4-BE49-F238E27FC236}">
                <a16:creationId xmlns:a16="http://schemas.microsoft.com/office/drawing/2014/main" id="{4C6F791C-8874-3435-C429-EDDFFEF67CC4}"/>
              </a:ext>
            </a:extLst>
          </p:cNvPr>
          <p:cNvSpPr txBox="1">
            <a:spLocks/>
          </p:cNvSpPr>
          <p:nvPr/>
        </p:nvSpPr>
        <p:spPr>
          <a:xfrm>
            <a:off x="5933235" y="1108710"/>
            <a:ext cx="5628570" cy="19804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dirty="0">
                <a:solidFill>
                  <a:srgbClr val="00ADE4"/>
                </a:solidFill>
                <a:latin typeface="+mj-lt"/>
              </a:rPr>
              <a:t>Policy design &amp; implementation – </a:t>
            </a:r>
            <a:r>
              <a:rPr lang="en-US" sz="2400" b="1" dirty="0">
                <a:solidFill>
                  <a:srgbClr val="00ADE4"/>
                </a:solidFill>
                <a:latin typeface="+mj-lt"/>
              </a:rPr>
              <a:t>Energy savings potentials </a:t>
            </a:r>
          </a:p>
          <a:p>
            <a:pPr marL="0" indent="0">
              <a:lnSpc>
                <a:spcPct val="100000"/>
              </a:lnSpc>
              <a:buFont typeface="Arial" panose="020B0604020202020204" pitchFamily="34" charset="0"/>
              <a:buNone/>
            </a:pPr>
            <a:r>
              <a:rPr lang="en-US" sz="2200" dirty="0">
                <a:solidFill>
                  <a:srgbClr val="00ADE4"/>
                </a:solidFill>
                <a:latin typeface="+mj-lt"/>
              </a:rPr>
              <a:t>Examples under development</a:t>
            </a:r>
          </a:p>
          <a:p>
            <a:pPr marL="0" indent="0">
              <a:lnSpc>
                <a:spcPct val="100000"/>
              </a:lnSpc>
              <a:buFont typeface="Arial" panose="020B0604020202020204" pitchFamily="34" charset="0"/>
              <a:buNone/>
            </a:pPr>
            <a:r>
              <a:rPr lang="en-US" sz="2200" dirty="0">
                <a:solidFill>
                  <a:srgbClr val="00ADE4"/>
                </a:solidFill>
                <a:latin typeface="+mj-lt"/>
                <a:sym typeface="Wingdings" panose="05000000000000000000" pitchFamily="2" charset="2"/>
              </a:rPr>
              <a:t>Online workshop </a:t>
            </a:r>
            <a:r>
              <a:rPr lang="en-US" sz="2200" b="1" dirty="0">
                <a:solidFill>
                  <a:srgbClr val="00ADE4"/>
                </a:solidFill>
                <a:latin typeface="+mj-lt"/>
                <a:sym typeface="Wingdings" panose="05000000000000000000" pitchFamily="2" charset="2"/>
              </a:rPr>
              <a:t>early 2024</a:t>
            </a:r>
            <a:endParaRPr lang="en-US" sz="2200" b="1" dirty="0">
              <a:solidFill>
                <a:srgbClr val="294179"/>
              </a:solidFill>
              <a:latin typeface="+mj-lt"/>
              <a:sym typeface="Wingdings" panose="05000000000000000000" pitchFamily="2" charset="2"/>
            </a:endParaRPr>
          </a:p>
          <a:p>
            <a:pPr marL="0" indent="0">
              <a:lnSpc>
                <a:spcPct val="100000"/>
              </a:lnSpc>
              <a:buNone/>
            </a:pPr>
            <a:endParaRPr lang="en-US" sz="2400" dirty="0">
              <a:solidFill>
                <a:srgbClr val="00ADE4"/>
              </a:solidFill>
              <a:latin typeface="+mj-lt"/>
            </a:endParaRPr>
          </a:p>
        </p:txBody>
      </p:sp>
      <p:sp>
        <p:nvSpPr>
          <p:cNvPr id="6" name="Content Placeholder 4">
            <a:extLst>
              <a:ext uri="{FF2B5EF4-FFF2-40B4-BE49-F238E27FC236}">
                <a16:creationId xmlns:a16="http://schemas.microsoft.com/office/drawing/2014/main" id="{3D706DAE-709C-02B2-43F1-9FA57C2E5622}"/>
              </a:ext>
            </a:extLst>
          </p:cNvPr>
          <p:cNvSpPr txBox="1">
            <a:spLocks/>
          </p:cNvSpPr>
          <p:nvPr/>
        </p:nvSpPr>
        <p:spPr>
          <a:xfrm>
            <a:off x="5933235" y="3118021"/>
            <a:ext cx="5628570" cy="24425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dirty="0">
                <a:solidFill>
                  <a:srgbClr val="06D6A0"/>
                </a:solidFill>
                <a:latin typeface="+mj-lt"/>
              </a:rPr>
              <a:t>Policy evaluation – </a:t>
            </a:r>
            <a:r>
              <a:rPr lang="en-US" sz="2400" b="1" dirty="0">
                <a:solidFill>
                  <a:srgbClr val="06D6A0"/>
                </a:solidFill>
                <a:latin typeface="+mj-lt"/>
              </a:rPr>
              <a:t>Energy savings from </a:t>
            </a:r>
            <a:r>
              <a:rPr lang="en-US" sz="2400" b="1" dirty="0" err="1">
                <a:solidFill>
                  <a:srgbClr val="06D6A0"/>
                </a:solidFill>
                <a:latin typeface="+mj-lt"/>
              </a:rPr>
              <a:t>behavioural</a:t>
            </a:r>
            <a:r>
              <a:rPr lang="en-US" sz="2400" b="1" dirty="0">
                <a:solidFill>
                  <a:srgbClr val="06D6A0"/>
                </a:solidFill>
                <a:latin typeface="+mj-lt"/>
              </a:rPr>
              <a:t> measures </a:t>
            </a:r>
          </a:p>
          <a:p>
            <a:pPr marL="0" indent="0">
              <a:lnSpc>
                <a:spcPct val="100000"/>
              </a:lnSpc>
              <a:buFont typeface="Arial" panose="020B0604020202020204" pitchFamily="34" charset="0"/>
              <a:buNone/>
            </a:pPr>
            <a:r>
              <a:rPr lang="en-US" sz="2200" dirty="0">
                <a:solidFill>
                  <a:srgbClr val="06D6A0"/>
                </a:solidFill>
                <a:latin typeface="+mj-lt"/>
                <a:sym typeface="Wingdings" panose="05000000000000000000" pitchFamily="2" charset="2"/>
              </a:rPr>
              <a:t>Session at the BEHAVE conference </a:t>
            </a:r>
            <a:r>
              <a:rPr lang="en-US" sz="2200" b="1" dirty="0">
                <a:solidFill>
                  <a:srgbClr val="06D6A0"/>
                </a:solidFill>
                <a:latin typeface="+mj-lt"/>
                <a:sym typeface="Wingdings" panose="05000000000000000000" pitchFamily="2" charset="2"/>
              </a:rPr>
              <a:t>(Maastricht, NL) on 28 November </a:t>
            </a:r>
            <a:r>
              <a:rPr lang="en-US" sz="2200" dirty="0">
                <a:solidFill>
                  <a:srgbClr val="06D6A0"/>
                </a:solidFill>
                <a:latin typeface="+mj-lt"/>
                <a:sym typeface="Wingdings" panose="05000000000000000000" pitchFamily="2" charset="2"/>
              </a:rPr>
              <a:t>(3:25PM - 4:40 PM)</a:t>
            </a:r>
          </a:p>
          <a:p>
            <a:pPr marL="0" indent="0">
              <a:lnSpc>
                <a:spcPct val="100000"/>
              </a:lnSpc>
              <a:buFont typeface="Arial" panose="020B0604020202020204" pitchFamily="34" charset="0"/>
              <a:buNone/>
            </a:pPr>
            <a:r>
              <a:rPr lang="en-US" sz="1600" dirty="0">
                <a:solidFill>
                  <a:srgbClr val="06D6A0"/>
                </a:solidFill>
                <a:latin typeface="+mj-lt"/>
                <a:sym typeface="Wingdings" panose="05000000000000000000" pitchFamily="2" charset="2"/>
                <a:hlinkClick r:id="rId4"/>
              </a:rPr>
              <a:t>https://www.behave2023.eu/</a:t>
            </a:r>
            <a:r>
              <a:rPr lang="en-US" sz="1600" dirty="0">
                <a:solidFill>
                  <a:srgbClr val="06D6A0"/>
                </a:solidFill>
                <a:latin typeface="+mj-lt"/>
                <a:sym typeface="Wingdings" panose="05000000000000000000" pitchFamily="2" charset="2"/>
              </a:rPr>
              <a:t> </a:t>
            </a:r>
          </a:p>
          <a:p>
            <a:pPr marL="0" indent="0">
              <a:lnSpc>
                <a:spcPct val="100000"/>
              </a:lnSpc>
              <a:buNone/>
            </a:pPr>
            <a:endParaRPr lang="en-US" sz="2400" dirty="0">
              <a:solidFill>
                <a:srgbClr val="06D6A0"/>
              </a:solidFill>
              <a:latin typeface="+mj-lt"/>
            </a:endParaRPr>
          </a:p>
        </p:txBody>
      </p:sp>
      <p:pic>
        <p:nvPicPr>
          <p:cNvPr id="7" name="Image 6">
            <a:extLst>
              <a:ext uri="{FF2B5EF4-FFF2-40B4-BE49-F238E27FC236}">
                <a16:creationId xmlns:a16="http://schemas.microsoft.com/office/drawing/2014/main" id="{041C5E94-5FB3-0059-5BFC-F84041096E83}"/>
              </a:ext>
            </a:extLst>
          </p:cNvPr>
          <p:cNvPicPr>
            <a:picLocks noChangeAspect="1"/>
          </p:cNvPicPr>
          <p:nvPr/>
        </p:nvPicPr>
        <p:blipFill>
          <a:blip r:embed="rId5"/>
          <a:stretch>
            <a:fillRect/>
          </a:stretch>
        </p:blipFill>
        <p:spPr>
          <a:xfrm>
            <a:off x="8972550" y="4831492"/>
            <a:ext cx="2381250" cy="1143000"/>
          </a:xfrm>
          <a:prstGeom prst="rect">
            <a:avLst/>
          </a:prstGeom>
        </p:spPr>
      </p:pic>
    </p:spTree>
    <p:extLst>
      <p:ext uri="{BB962C8B-B14F-4D97-AF65-F5344CB8AC3E}">
        <p14:creationId xmlns:p14="http://schemas.microsoft.com/office/powerpoint/2010/main" val="1400617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0087C-2BCE-1878-09C4-6DB9B08B1725}"/>
              </a:ext>
            </a:extLst>
          </p:cNvPr>
          <p:cNvSpPr>
            <a:spLocks noGrp="1"/>
          </p:cNvSpPr>
          <p:nvPr>
            <p:ph type="title"/>
          </p:nvPr>
        </p:nvSpPr>
        <p:spPr>
          <a:xfrm>
            <a:off x="1248438" y="1114851"/>
            <a:ext cx="9915747" cy="531387"/>
          </a:xfrm>
        </p:spPr>
        <p:txBody>
          <a:bodyPr>
            <a:normAutofit fontScale="90000"/>
          </a:bodyPr>
          <a:lstStyle/>
          <a:p>
            <a:r>
              <a:rPr lang="en-US" dirty="0"/>
              <a:t>Learning from the Uniform Methods Project</a:t>
            </a:r>
          </a:p>
        </p:txBody>
      </p:sp>
      <p:sp>
        <p:nvSpPr>
          <p:cNvPr id="3" name="Content Placeholder 2">
            <a:extLst>
              <a:ext uri="{FF2B5EF4-FFF2-40B4-BE49-F238E27FC236}">
                <a16:creationId xmlns:a16="http://schemas.microsoft.com/office/drawing/2014/main" id="{D1081B50-76F7-86F2-C22C-514A8F86A368}"/>
              </a:ext>
            </a:extLst>
          </p:cNvPr>
          <p:cNvSpPr>
            <a:spLocks noGrp="1"/>
          </p:cNvSpPr>
          <p:nvPr>
            <p:ph sz="half" idx="1"/>
          </p:nvPr>
        </p:nvSpPr>
        <p:spPr/>
        <p:txBody>
          <a:bodyPr>
            <a:normAutofit fontScale="92500" lnSpcReduction="10000"/>
          </a:bodyPr>
          <a:lstStyle/>
          <a:p>
            <a:pPr marL="0" indent="0">
              <a:buNone/>
            </a:pPr>
            <a:r>
              <a:rPr lang="en-US" b="1" dirty="0"/>
              <a:t>Types of measures (residential)</a:t>
            </a:r>
          </a:p>
          <a:p>
            <a:r>
              <a:rPr lang="en-US" dirty="0"/>
              <a:t>Feedback on energy consumption  </a:t>
            </a:r>
          </a:p>
          <a:p>
            <a:r>
              <a:rPr lang="en-US" dirty="0"/>
              <a:t>Reframing consumption information  </a:t>
            </a:r>
          </a:p>
          <a:p>
            <a:r>
              <a:rPr lang="en-US" dirty="0"/>
              <a:t>Education and tips  </a:t>
            </a:r>
          </a:p>
          <a:p>
            <a:r>
              <a:rPr lang="en-US" dirty="0"/>
              <a:t>Rewarding reductions in energy use </a:t>
            </a:r>
          </a:p>
          <a:p>
            <a:r>
              <a:rPr lang="en-US" dirty="0"/>
              <a:t>Comparing end-users to their peers</a:t>
            </a:r>
          </a:p>
          <a:p>
            <a:r>
              <a:rPr lang="en-US" dirty="0"/>
              <a:t>Games, tournaments, and competitions </a:t>
            </a:r>
          </a:p>
        </p:txBody>
      </p:sp>
      <p:sp>
        <p:nvSpPr>
          <p:cNvPr id="4" name="Content Placeholder 3">
            <a:extLst>
              <a:ext uri="{FF2B5EF4-FFF2-40B4-BE49-F238E27FC236}">
                <a16:creationId xmlns:a16="http://schemas.microsoft.com/office/drawing/2014/main" id="{395162D4-F445-294F-BF87-A566B6C86876}"/>
              </a:ext>
            </a:extLst>
          </p:cNvPr>
          <p:cNvSpPr>
            <a:spLocks noGrp="1"/>
          </p:cNvSpPr>
          <p:nvPr>
            <p:ph sz="half" idx="2"/>
          </p:nvPr>
        </p:nvSpPr>
        <p:spPr>
          <a:xfrm>
            <a:off x="6172198" y="1825625"/>
            <a:ext cx="5821327" cy="4351338"/>
          </a:xfrm>
        </p:spPr>
        <p:txBody>
          <a:bodyPr>
            <a:normAutofit fontScale="92500" lnSpcReduction="10000"/>
          </a:bodyPr>
          <a:lstStyle/>
          <a:p>
            <a:pPr marL="0" indent="0">
              <a:buNone/>
            </a:pPr>
            <a:r>
              <a:rPr lang="en-US" b="1" dirty="0"/>
              <a:t>Recommended Methods</a:t>
            </a:r>
          </a:p>
          <a:p>
            <a:r>
              <a:rPr lang="en-US" dirty="0" err="1"/>
              <a:t>Randomised</a:t>
            </a:r>
            <a:r>
              <a:rPr lang="en-US" dirty="0"/>
              <a:t> Control Trials</a:t>
            </a:r>
          </a:p>
          <a:p>
            <a:r>
              <a:rPr lang="en-US" dirty="0" err="1"/>
              <a:t>Randomised</a:t>
            </a:r>
            <a:r>
              <a:rPr lang="en-US" dirty="0"/>
              <a:t> Encouragement Designs</a:t>
            </a:r>
          </a:p>
          <a:p>
            <a:pPr marL="0" indent="0">
              <a:buNone/>
            </a:pPr>
            <a:r>
              <a:rPr lang="en-US" b="1" dirty="0"/>
              <a:t>Key lessons</a:t>
            </a:r>
          </a:p>
          <a:p>
            <a:r>
              <a:rPr lang="en-US" dirty="0"/>
              <a:t>Planning essential to embed evaluation</a:t>
            </a:r>
          </a:p>
          <a:p>
            <a:r>
              <a:rPr lang="en-US" dirty="0"/>
              <a:t>Need accurate data on treated users and their energy consumption</a:t>
            </a:r>
          </a:p>
          <a:p>
            <a:r>
              <a:rPr lang="en-US" dirty="0"/>
              <a:t>Savings typically &lt;3% (large treatment and control groups needed)</a:t>
            </a:r>
          </a:p>
          <a:p>
            <a:r>
              <a:rPr lang="en-US" dirty="0"/>
              <a:t>Persistence of savings complicated!</a:t>
            </a:r>
          </a:p>
          <a:p>
            <a:endParaRPr lang="en-US" dirty="0"/>
          </a:p>
        </p:txBody>
      </p:sp>
      <p:sp>
        <p:nvSpPr>
          <p:cNvPr id="5" name="Slide Number Placeholder 4">
            <a:extLst>
              <a:ext uri="{FF2B5EF4-FFF2-40B4-BE49-F238E27FC236}">
                <a16:creationId xmlns:a16="http://schemas.microsoft.com/office/drawing/2014/main" id="{21C4D2F3-4C01-189D-8EE9-9C2173ED829B}"/>
              </a:ext>
            </a:extLst>
          </p:cNvPr>
          <p:cNvSpPr>
            <a:spLocks noGrp="1"/>
          </p:cNvSpPr>
          <p:nvPr>
            <p:ph type="sldNum" sz="quarter" idx="12"/>
          </p:nvPr>
        </p:nvSpPr>
        <p:spPr/>
        <p:txBody>
          <a:bodyPr/>
          <a:lstStyle/>
          <a:p>
            <a:fld id="{D03C8918-B954-4A43-B948-19DD653BC222}" type="slidenum">
              <a:rPr lang="fr-FR" smtClean="0"/>
              <a:t>11</a:t>
            </a:fld>
            <a:endParaRPr lang="fr-FR" dirty="0"/>
          </a:p>
        </p:txBody>
      </p:sp>
    </p:spTree>
    <p:extLst>
      <p:ext uri="{BB962C8B-B14F-4D97-AF65-F5344CB8AC3E}">
        <p14:creationId xmlns:p14="http://schemas.microsoft.com/office/powerpoint/2010/main" val="35488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008C7-BEB2-2052-ACAE-DFC8BD318B4A}"/>
              </a:ext>
            </a:extLst>
          </p:cNvPr>
          <p:cNvSpPr>
            <a:spLocks noGrp="1"/>
          </p:cNvSpPr>
          <p:nvPr>
            <p:ph type="title"/>
          </p:nvPr>
        </p:nvSpPr>
        <p:spPr>
          <a:xfrm>
            <a:off x="1" y="852832"/>
            <a:ext cx="3617080" cy="842963"/>
          </a:xfrm>
        </p:spPr>
        <p:txBody>
          <a:bodyPr/>
          <a:lstStyle/>
          <a:p>
            <a:pPr algn="ctr"/>
            <a:r>
              <a:rPr lang="fr-FR" b="1" dirty="0" err="1"/>
              <a:t>Thank</a:t>
            </a:r>
            <a:r>
              <a:rPr lang="fr-FR" b="1" dirty="0"/>
              <a:t> </a:t>
            </a:r>
            <a:r>
              <a:rPr lang="fr-FR" b="1" dirty="0" err="1"/>
              <a:t>you</a:t>
            </a:r>
            <a:r>
              <a:rPr lang="fr-FR" b="1" dirty="0"/>
              <a:t>!</a:t>
            </a:r>
          </a:p>
        </p:txBody>
      </p:sp>
      <p:sp>
        <p:nvSpPr>
          <p:cNvPr id="3" name="Espace réservé du numéro de diapositive 2">
            <a:extLst>
              <a:ext uri="{FF2B5EF4-FFF2-40B4-BE49-F238E27FC236}">
                <a16:creationId xmlns:a16="http://schemas.microsoft.com/office/drawing/2014/main" id="{71AF4A34-F985-1AA4-418D-897C6EAC4197}"/>
              </a:ext>
            </a:extLst>
          </p:cNvPr>
          <p:cNvSpPr>
            <a:spLocks noGrp="1"/>
          </p:cNvSpPr>
          <p:nvPr>
            <p:ph type="sldNum" sz="quarter" idx="12"/>
          </p:nvPr>
        </p:nvSpPr>
        <p:spPr/>
        <p:txBody>
          <a:bodyPr/>
          <a:lstStyle/>
          <a:p>
            <a:fld id="{058172BE-3AE5-41A3-92F2-5670AA6A33FC}" type="slidenum">
              <a:rPr lang="fr-FR" smtClean="0"/>
              <a:t>12</a:t>
            </a:fld>
            <a:endParaRPr lang="fr-FR"/>
          </a:p>
        </p:txBody>
      </p:sp>
      <p:sp>
        <p:nvSpPr>
          <p:cNvPr id="4" name="ZoneTexte 3">
            <a:extLst>
              <a:ext uri="{FF2B5EF4-FFF2-40B4-BE49-F238E27FC236}">
                <a16:creationId xmlns:a16="http://schemas.microsoft.com/office/drawing/2014/main" id="{B4F2EF08-AE71-D660-6CDC-D58B72E46FA7}"/>
              </a:ext>
            </a:extLst>
          </p:cNvPr>
          <p:cNvSpPr txBox="1"/>
          <p:nvPr/>
        </p:nvSpPr>
        <p:spPr>
          <a:xfrm>
            <a:off x="834233" y="4329459"/>
            <a:ext cx="4339346" cy="430915"/>
          </a:xfrm>
          <a:prstGeom prst="rect">
            <a:avLst/>
          </a:prstGeom>
          <a:solidFill>
            <a:schemeClr val="bg1"/>
          </a:solid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a:latin typeface="Tahoma" panose="020B0604030504040204" pitchFamily="34" charset="0"/>
                <a:ea typeface="Tahoma" panose="020B0604030504040204" pitchFamily="34" charset="0"/>
                <a:cs typeface="Tahoma" panose="020B0604030504040204" pitchFamily="34" charset="0"/>
                <a:hlinkClick r:id="rId3"/>
              </a:rPr>
              <a:t>https://ieecp.org/projects/ensmov-plus/</a:t>
            </a:r>
            <a:r>
              <a:rPr lang="en-GB">
                <a:latin typeface="Tahoma" panose="020B0604030504040204" pitchFamily="34" charset="0"/>
                <a:ea typeface="Tahoma" panose="020B0604030504040204" pitchFamily="34" charset="0"/>
                <a:cs typeface="Tahoma" panose="020B0604030504040204" pitchFamily="34" charset="0"/>
              </a:rPr>
              <a:t> </a:t>
            </a:r>
          </a:p>
        </p:txBody>
      </p:sp>
      <p:sp>
        <p:nvSpPr>
          <p:cNvPr id="5" name="ZoneTexte 4">
            <a:extLst>
              <a:ext uri="{FF2B5EF4-FFF2-40B4-BE49-F238E27FC236}">
                <a16:creationId xmlns:a16="http://schemas.microsoft.com/office/drawing/2014/main" id="{DF72D3EA-3B20-2C68-A410-4F516AF0A32E}"/>
              </a:ext>
            </a:extLst>
          </p:cNvPr>
          <p:cNvSpPr txBox="1"/>
          <p:nvPr/>
        </p:nvSpPr>
        <p:spPr>
          <a:xfrm>
            <a:off x="2350212" y="4986473"/>
            <a:ext cx="4339346" cy="43091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2400">
                <a:latin typeface="Tahoma" panose="020B0604030504040204" pitchFamily="34" charset="0"/>
                <a:ea typeface="Tahoma" panose="020B0604030504040204" pitchFamily="34" charset="0"/>
                <a:cs typeface="Tahoma" panose="020B0604030504040204" pitchFamily="34" charset="0"/>
                <a:hlinkClick r:id="rId4"/>
              </a:rPr>
              <a:t>http://energysavingpolicies.eu/</a:t>
            </a:r>
            <a:r>
              <a:rPr lang="en-GB" sz="2400">
                <a:latin typeface="Tahoma" panose="020B0604030504040204" pitchFamily="34" charset="0"/>
                <a:ea typeface="Tahoma" panose="020B0604030504040204" pitchFamily="34" charset="0"/>
                <a:cs typeface="Tahoma" panose="020B0604030504040204" pitchFamily="34" charset="0"/>
              </a:rPr>
              <a:t> </a:t>
            </a:r>
          </a:p>
        </p:txBody>
      </p:sp>
      <p:sp>
        <p:nvSpPr>
          <p:cNvPr id="7" name="ZoneTexte 6">
            <a:extLst>
              <a:ext uri="{FF2B5EF4-FFF2-40B4-BE49-F238E27FC236}">
                <a16:creationId xmlns:a16="http://schemas.microsoft.com/office/drawing/2014/main" id="{0938B2E9-B6E4-107F-EE55-5E64F143400A}"/>
              </a:ext>
            </a:extLst>
          </p:cNvPr>
          <p:cNvSpPr txBox="1"/>
          <p:nvPr/>
        </p:nvSpPr>
        <p:spPr>
          <a:xfrm>
            <a:off x="1610523" y="1695795"/>
            <a:ext cx="2855151" cy="45198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spcBef>
                <a:spcPts val="300"/>
              </a:spcBef>
              <a:spcAft>
                <a:spcPts val="300"/>
              </a:spcAft>
            </a:pPr>
            <a:r>
              <a:rPr lang="en-GB" sz="2000" dirty="0">
                <a:solidFill>
                  <a:schemeClr val="accent6"/>
                </a:solidFill>
                <a:latin typeface="Tahoma" panose="020B0604030504040204" pitchFamily="34" charset="0"/>
                <a:ea typeface="Tahoma" panose="020B0604030504040204" pitchFamily="34" charset="0"/>
                <a:cs typeface="Tahoma" panose="020B0604030504040204" pitchFamily="34" charset="0"/>
              </a:rPr>
              <a:t>sthomas@raponline.org</a:t>
            </a:r>
          </a:p>
        </p:txBody>
      </p:sp>
      <p:pic>
        <p:nvPicPr>
          <p:cNvPr id="6" name="Image 5">
            <a:extLst>
              <a:ext uri="{FF2B5EF4-FFF2-40B4-BE49-F238E27FC236}">
                <a16:creationId xmlns:a16="http://schemas.microsoft.com/office/drawing/2014/main" id="{BA041F2E-BCC7-783E-91BD-676C4EA6E20D}"/>
              </a:ext>
            </a:extLst>
          </p:cNvPr>
          <p:cNvPicPr>
            <a:picLocks noChangeAspect="1"/>
          </p:cNvPicPr>
          <p:nvPr/>
        </p:nvPicPr>
        <p:blipFill>
          <a:blip r:embed="rId5"/>
          <a:stretch>
            <a:fillRect/>
          </a:stretch>
        </p:blipFill>
        <p:spPr>
          <a:xfrm>
            <a:off x="7018423" y="68820"/>
            <a:ext cx="5189237" cy="5189237"/>
          </a:xfrm>
          <a:prstGeom prst="rect">
            <a:avLst/>
          </a:prstGeom>
        </p:spPr>
      </p:pic>
      <p:sp>
        <p:nvSpPr>
          <p:cNvPr id="8" name="Content Placeholder 4">
            <a:extLst>
              <a:ext uri="{FF2B5EF4-FFF2-40B4-BE49-F238E27FC236}">
                <a16:creationId xmlns:a16="http://schemas.microsoft.com/office/drawing/2014/main" id="{051AEA79-57E4-CB6A-5D40-4A3E11FB6693}"/>
              </a:ext>
            </a:extLst>
          </p:cNvPr>
          <p:cNvSpPr txBox="1">
            <a:spLocks/>
          </p:cNvSpPr>
          <p:nvPr/>
        </p:nvSpPr>
        <p:spPr>
          <a:xfrm>
            <a:off x="7036585" y="4806117"/>
            <a:ext cx="5070664" cy="903879"/>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500" dirty="0">
                <a:latin typeface="+mj-lt"/>
                <a:sym typeface="Wingdings" panose="05000000000000000000" pitchFamily="2" charset="2"/>
                <a:hlinkClick r:id="rId6"/>
              </a:rPr>
              <a:t>https://energysavingpolicies.eu/events/energy-efficiency-obligation-schemes-and-other-market-based-instruments-scaling-up-to-the-2030-targets/</a:t>
            </a:r>
            <a:r>
              <a:rPr lang="en-US" sz="1500" dirty="0">
                <a:latin typeface="+mj-lt"/>
                <a:sym typeface="Wingdings" panose="05000000000000000000" pitchFamily="2" charset="2"/>
              </a:rPr>
              <a:t> </a:t>
            </a:r>
            <a:endParaRPr lang="fr-FR" sz="1500" dirty="0">
              <a:solidFill>
                <a:srgbClr val="06D6A0"/>
              </a:solidFill>
              <a:latin typeface="+mj-lt"/>
            </a:endParaRPr>
          </a:p>
        </p:txBody>
      </p:sp>
      <p:sp>
        <p:nvSpPr>
          <p:cNvPr id="9" name="Title 3">
            <a:extLst>
              <a:ext uri="{FF2B5EF4-FFF2-40B4-BE49-F238E27FC236}">
                <a16:creationId xmlns:a16="http://schemas.microsoft.com/office/drawing/2014/main" id="{5D44281E-4CF8-29AE-7C20-D4765D40A2B1}"/>
              </a:ext>
            </a:extLst>
          </p:cNvPr>
          <p:cNvSpPr txBox="1">
            <a:spLocks/>
          </p:cNvSpPr>
          <p:nvPr/>
        </p:nvSpPr>
        <p:spPr>
          <a:xfrm>
            <a:off x="4300496" y="690498"/>
            <a:ext cx="2639991" cy="1005297"/>
          </a:xfrm>
          <a:prstGeom prst="rect">
            <a:avLst/>
          </a:prstGeom>
          <a:noFill/>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06D6A0"/>
                </a:solidFill>
              </a:rPr>
              <a:t>Meet us in Paris! (or online)</a:t>
            </a:r>
            <a:endParaRPr lang="fr-FR" sz="3000" b="1" dirty="0">
              <a:solidFill>
                <a:srgbClr val="06D6A0"/>
              </a:solidFill>
            </a:endParaRPr>
          </a:p>
        </p:txBody>
      </p:sp>
      <p:pic>
        <p:nvPicPr>
          <p:cNvPr id="10" name="Graphique 9" descr="Ligne fléchée : incurvée sens des aiguilles d’une montre avec un remplissage uni">
            <a:extLst>
              <a:ext uri="{FF2B5EF4-FFF2-40B4-BE49-F238E27FC236}">
                <a16:creationId xmlns:a16="http://schemas.microsoft.com/office/drawing/2014/main" id="{EC4ECEA1-128F-45A2-9164-AE0A7721B91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6200000" flipV="1">
            <a:off x="6248513" y="1249648"/>
            <a:ext cx="605478" cy="605478"/>
          </a:xfrm>
          <a:prstGeom prst="rect">
            <a:avLst/>
          </a:prstGeom>
        </p:spPr>
      </p:pic>
      <p:sp>
        <p:nvSpPr>
          <p:cNvPr id="11" name="Title 3">
            <a:extLst>
              <a:ext uri="{FF2B5EF4-FFF2-40B4-BE49-F238E27FC236}">
                <a16:creationId xmlns:a16="http://schemas.microsoft.com/office/drawing/2014/main" id="{11A64059-8F3B-1856-0A28-9BD57924C09E}"/>
              </a:ext>
            </a:extLst>
          </p:cNvPr>
          <p:cNvSpPr txBox="1">
            <a:spLocks/>
          </p:cNvSpPr>
          <p:nvPr/>
        </p:nvSpPr>
        <p:spPr>
          <a:xfrm>
            <a:off x="4136064" y="2772790"/>
            <a:ext cx="2112449" cy="559148"/>
          </a:xfrm>
          <a:prstGeom prst="rect">
            <a:avLst/>
          </a:prstGeom>
          <a:no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solidFill>
                  <a:srgbClr val="06D6A0"/>
                </a:solidFill>
              </a:rPr>
              <a:t>Stay tuned!</a:t>
            </a:r>
            <a:endParaRPr lang="fr-FR" sz="3000" b="1" dirty="0">
              <a:solidFill>
                <a:srgbClr val="06D6A0"/>
              </a:solidFill>
            </a:endParaRPr>
          </a:p>
        </p:txBody>
      </p:sp>
      <p:pic>
        <p:nvPicPr>
          <p:cNvPr id="12" name="Graphique 11" descr="Ligne fléchée : incurvée sens des aiguilles d’une montre avec un remplissage uni">
            <a:extLst>
              <a:ext uri="{FF2B5EF4-FFF2-40B4-BE49-F238E27FC236}">
                <a16:creationId xmlns:a16="http://schemas.microsoft.com/office/drawing/2014/main" id="{6480F836-4977-5D73-48E9-6A80E0205C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flipH="1" flipV="1">
            <a:off x="4136064" y="3175768"/>
            <a:ext cx="605478" cy="605478"/>
          </a:xfrm>
          <a:prstGeom prst="rect">
            <a:avLst/>
          </a:prstGeom>
        </p:spPr>
      </p:pic>
    </p:spTree>
    <p:extLst>
      <p:ext uri="{BB962C8B-B14F-4D97-AF65-F5344CB8AC3E}">
        <p14:creationId xmlns:p14="http://schemas.microsoft.com/office/powerpoint/2010/main" val="3430281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BB337A8-14C1-F3FB-FD5F-A26304720F73}"/>
              </a:ext>
            </a:extLst>
          </p:cNvPr>
          <p:cNvSpPr txBox="1">
            <a:spLocks/>
          </p:cNvSpPr>
          <p:nvPr/>
        </p:nvSpPr>
        <p:spPr>
          <a:xfrm>
            <a:off x="838200" y="10719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a:t>ENSMOV Partners</a:t>
            </a:r>
          </a:p>
        </p:txBody>
      </p:sp>
      <p:sp>
        <p:nvSpPr>
          <p:cNvPr id="2" name="Espace réservé du numéro de diapositive 1">
            <a:extLst>
              <a:ext uri="{FF2B5EF4-FFF2-40B4-BE49-F238E27FC236}">
                <a16:creationId xmlns:a16="http://schemas.microsoft.com/office/drawing/2014/main" id="{38EF61C9-9124-2299-4A44-82560FC576A6}"/>
              </a:ext>
            </a:extLst>
          </p:cNvPr>
          <p:cNvSpPr>
            <a:spLocks noGrp="1"/>
          </p:cNvSpPr>
          <p:nvPr>
            <p:ph type="sldNum" sz="quarter" idx="12"/>
          </p:nvPr>
        </p:nvSpPr>
        <p:spPr/>
        <p:txBody>
          <a:bodyPr/>
          <a:lstStyle/>
          <a:p>
            <a:fld id="{3F01D1A3-406C-4921-81F3-6416ABD175A2}" type="slidenum">
              <a:rPr lang="fr-FR" smtClean="0"/>
              <a:t>13</a:t>
            </a:fld>
            <a:endParaRPr lang="fr-FR"/>
          </a:p>
        </p:txBody>
      </p:sp>
    </p:spTree>
    <p:extLst>
      <p:ext uri="{BB962C8B-B14F-4D97-AF65-F5344CB8AC3E}">
        <p14:creationId xmlns:p14="http://schemas.microsoft.com/office/powerpoint/2010/main" val="2885274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1248439" y="645615"/>
            <a:ext cx="9695122" cy="903879"/>
          </a:xfrm>
        </p:spPr>
        <p:txBody>
          <a:bodyPr>
            <a:normAutofit/>
          </a:bodyPr>
          <a:lstStyle/>
          <a:p>
            <a:r>
              <a:rPr lang="en-GB" sz="4000" dirty="0"/>
              <a:t>ENSMOV Plus in a nutshell</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2</a:t>
            </a:fld>
            <a:endParaRPr lang="fr-FR"/>
          </a:p>
        </p:txBody>
      </p:sp>
      <p:sp>
        <p:nvSpPr>
          <p:cNvPr id="6" name="Rectangle : avec coins arrondis en diagonale 5">
            <a:extLst>
              <a:ext uri="{FF2B5EF4-FFF2-40B4-BE49-F238E27FC236}">
                <a16:creationId xmlns:a16="http://schemas.microsoft.com/office/drawing/2014/main" id="{42EEC347-E5F9-528A-B3B3-FFE7081C25EB}"/>
              </a:ext>
            </a:extLst>
          </p:cNvPr>
          <p:cNvSpPr/>
          <p:nvPr/>
        </p:nvSpPr>
        <p:spPr>
          <a:xfrm>
            <a:off x="445168" y="1501375"/>
            <a:ext cx="5402179" cy="792000"/>
          </a:xfrm>
          <a:prstGeom prst="round2DiagRect">
            <a:avLst/>
          </a:prstGeom>
          <a:solidFill>
            <a:srgbClr val="06D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dirty="0">
                <a:latin typeface="+mj-lt"/>
              </a:rPr>
              <a:t>Support for the </a:t>
            </a:r>
            <a:r>
              <a:rPr lang="en-GB" sz="2200" b="1" dirty="0">
                <a:latin typeface="+mj-lt"/>
              </a:rPr>
              <a:t>implementation of Article 7 &gt; 8 EED</a:t>
            </a:r>
          </a:p>
        </p:txBody>
      </p:sp>
      <p:sp>
        <p:nvSpPr>
          <p:cNvPr id="7" name="Rectangle : avec coins arrondis en diagonale 6">
            <a:extLst>
              <a:ext uri="{FF2B5EF4-FFF2-40B4-BE49-F238E27FC236}">
                <a16:creationId xmlns:a16="http://schemas.microsoft.com/office/drawing/2014/main" id="{2D07804F-F647-C4F6-92C1-913AEE2E68C2}"/>
              </a:ext>
            </a:extLst>
          </p:cNvPr>
          <p:cNvSpPr/>
          <p:nvPr/>
        </p:nvSpPr>
        <p:spPr>
          <a:xfrm>
            <a:off x="445167" y="2389632"/>
            <a:ext cx="5402179" cy="1188000"/>
          </a:xfrm>
          <a:prstGeom prst="round2DiagRect">
            <a:avLst/>
          </a:prstGeom>
          <a:solidFill>
            <a:srgbClr val="00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a:latin typeface="+mj-lt"/>
              </a:rPr>
              <a:t>Target groups: </a:t>
            </a:r>
            <a:r>
              <a:rPr lang="en-GB" sz="2200" b="1">
                <a:latin typeface="+mj-lt"/>
              </a:rPr>
              <a:t>public authorities &amp; agencies, and stakeholders </a:t>
            </a:r>
            <a:r>
              <a:rPr lang="en-GB" sz="2200">
                <a:latin typeface="+mj-lt"/>
              </a:rPr>
              <a:t>(energy companies, </a:t>
            </a:r>
            <a:r>
              <a:rPr lang="en-GB" sz="2200" err="1">
                <a:latin typeface="+mj-lt"/>
              </a:rPr>
              <a:t>ESCos</a:t>
            </a:r>
            <a:r>
              <a:rPr lang="en-GB" sz="2200">
                <a:latin typeface="+mj-lt"/>
              </a:rPr>
              <a:t>, …)</a:t>
            </a:r>
          </a:p>
        </p:txBody>
      </p:sp>
      <p:sp>
        <p:nvSpPr>
          <p:cNvPr id="8" name="Rectangle : avec coins arrondis en diagonale 7">
            <a:extLst>
              <a:ext uri="{FF2B5EF4-FFF2-40B4-BE49-F238E27FC236}">
                <a16:creationId xmlns:a16="http://schemas.microsoft.com/office/drawing/2014/main" id="{DBB17BA0-2911-C555-A34C-FE79FBF0FEDF}"/>
              </a:ext>
            </a:extLst>
          </p:cNvPr>
          <p:cNvSpPr/>
          <p:nvPr/>
        </p:nvSpPr>
        <p:spPr>
          <a:xfrm>
            <a:off x="445167" y="3640161"/>
            <a:ext cx="5402179" cy="504000"/>
          </a:xfrm>
          <a:prstGeom prst="round2DiagRect">
            <a:avLst/>
          </a:prstGeom>
          <a:solidFill>
            <a:srgbClr val="294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GB" sz="2200">
                <a:latin typeface="+mj-lt"/>
              </a:rPr>
              <a:t>Scope: </a:t>
            </a:r>
            <a:r>
              <a:rPr lang="en-GB" sz="2200" b="1">
                <a:latin typeface="+mj-lt"/>
              </a:rPr>
              <a:t>whole policy cycle</a:t>
            </a:r>
          </a:p>
        </p:txBody>
      </p:sp>
      <p:graphicFrame>
        <p:nvGraphicFramePr>
          <p:cNvPr id="9" name="Diagramme 8">
            <a:extLst>
              <a:ext uri="{FF2B5EF4-FFF2-40B4-BE49-F238E27FC236}">
                <a16:creationId xmlns:a16="http://schemas.microsoft.com/office/drawing/2014/main" id="{C6E23230-0EE6-8D20-053A-588DD5195461}"/>
              </a:ext>
            </a:extLst>
          </p:cNvPr>
          <p:cNvGraphicFramePr/>
          <p:nvPr/>
        </p:nvGraphicFramePr>
        <p:xfrm>
          <a:off x="1035849" y="4206690"/>
          <a:ext cx="2897336" cy="1890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a:extLst>
              <a:ext uri="{FF2B5EF4-FFF2-40B4-BE49-F238E27FC236}">
                <a16:creationId xmlns:a16="http://schemas.microsoft.com/office/drawing/2014/main" id="{AF88197D-C4FA-5A00-3016-6DEA68E35913}"/>
              </a:ext>
            </a:extLst>
          </p:cNvPr>
          <p:cNvSpPr/>
          <p:nvPr/>
        </p:nvSpPr>
        <p:spPr>
          <a:xfrm>
            <a:off x="806662" y="4350971"/>
            <a:ext cx="1557814" cy="5505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4" name="Rectangle 13">
            <a:extLst>
              <a:ext uri="{FF2B5EF4-FFF2-40B4-BE49-F238E27FC236}">
                <a16:creationId xmlns:a16="http://schemas.microsoft.com/office/drawing/2014/main" id="{14F6DB1F-4ACE-3123-74AC-1C6D2515E4F3}"/>
              </a:ext>
            </a:extLst>
          </p:cNvPr>
          <p:cNvSpPr/>
          <p:nvPr/>
        </p:nvSpPr>
        <p:spPr>
          <a:xfrm>
            <a:off x="10107962" y="1145625"/>
            <a:ext cx="3115631"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17" name="Rectangle 16">
            <a:extLst>
              <a:ext uri="{FF2B5EF4-FFF2-40B4-BE49-F238E27FC236}">
                <a16:creationId xmlns:a16="http://schemas.microsoft.com/office/drawing/2014/main" id="{243737EC-670B-D383-21E9-3C85ADA62600}"/>
              </a:ext>
            </a:extLst>
          </p:cNvPr>
          <p:cNvSpPr/>
          <p:nvPr/>
        </p:nvSpPr>
        <p:spPr>
          <a:xfrm>
            <a:off x="10533628" y="2321864"/>
            <a:ext cx="736840"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0" name="Rectangle 19">
            <a:extLst>
              <a:ext uri="{FF2B5EF4-FFF2-40B4-BE49-F238E27FC236}">
                <a16:creationId xmlns:a16="http://schemas.microsoft.com/office/drawing/2014/main" id="{327FCCD6-A3A9-94CE-7E96-B5600BCF14CB}"/>
              </a:ext>
            </a:extLst>
          </p:cNvPr>
          <p:cNvSpPr/>
          <p:nvPr/>
        </p:nvSpPr>
        <p:spPr>
          <a:xfrm>
            <a:off x="9005909" y="4975535"/>
            <a:ext cx="736840"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2" name="ZoneTexte 21">
            <a:extLst>
              <a:ext uri="{FF2B5EF4-FFF2-40B4-BE49-F238E27FC236}">
                <a16:creationId xmlns:a16="http://schemas.microsoft.com/office/drawing/2014/main" id="{EFCD1A3A-D8E1-D831-8F1A-FD1DD9DBA75C}"/>
              </a:ext>
            </a:extLst>
          </p:cNvPr>
          <p:cNvSpPr txBox="1"/>
          <p:nvPr/>
        </p:nvSpPr>
        <p:spPr>
          <a:xfrm>
            <a:off x="2733171" y="4238695"/>
            <a:ext cx="2091490"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2200" dirty="0">
                <a:latin typeface="+mj-lt"/>
              </a:rPr>
              <a:t>I</a:t>
            </a:r>
            <a:r>
              <a:rPr lang="en-GB" sz="2200" kern="1200" dirty="0">
                <a:latin typeface="+mj-lt"/>
              </a:rPr>
              <a:t>mplementation</a:t>
            </a:r>
          </a:p>
        </p:txBody>
      </p:sp>
      <p:sp>
        <p:nvSpPr>
          <p:cNvPr id="23" name="ZoneTexte 22">
            <a:extLst>
              <a:ext uri="{FF2B5EF4-FFF2-40B4-BE49-F238E27FC236}">
                <a16:creationId xmlns:a16="http://schemas.microsoft.com/office/drawing/2014/main" id="{10593DBD-90F6-9EC8-300E-B97579932315}"/>
              </a:ext>
            </a:extLst>
          </p:cNvPr>
          <p:cNvSpPr txBox="1"/>
          <p:nvPr/>
        </p:nvSpPr>
        <p:spPr>
          <a:xfrm>
            <a:off x="609606" y="4358542"/>
            <a:ext cx="1557814" cy="5505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2200" kern="1200" dirty="0">
                <a:latin typeface="+mj-lt"/>
              </a:rPr>
              <a:t>(Re)Design</a:t>
            </a:r>
          </a:p>
        </p:txBody>
      </p:sp>
      <p:sp>
        <p:nvSpPr>
          <p:cNvPr id="24" name="ZoneTexte 23">
            <a:extLst>
              <a:ext uri="{FF2B5EF4-FFF2-40B4-BE49-F238E27FC236}">
                <a16:creationId xmlns:a16="http://schemas.microsoft.com/office/drawing/2014/main" id="{38260786-050F-D298-BD3E-64CDDABE1F53}"/>
              </a:ext>
            </a:extLst>
          </p:cNvPr>
          <p:cNvSpPr txBox="1"/>
          <p:nvPr/>
        </p:nvSpPr>
        <p:spPr>
          <a:xfrm>
            <a:off x="2729910" y="5271763"/>
            <a:ext cx="3117435"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sz="2200" kern="1200">
                <a:latin typeface="+mj-lt"/>
              </a:rPr>
              <a:t>Monitoring &amp; Verification</a:t>
            </a:r>
          </a:p>
        </p:txBody>
      </p:sp>
      <p:sp>
        <p:nvSpPr>
          <p:cNvPr id="25" name="ZoneTexte 24">
            <a:extLst>
              <a:ext uri="{FF2B5EF4-FFF2-40B4-BE49-F238E27FC236}">
                <a16:creationId xmlns:a16="http://schemas.microsoft.com/office/drawing/2014/main" id="{634F12F0-CADA-FDBC-2AC9-532BCC946CF7}"/>
              </a:ext>
            </a:extLst>
          </p:cNvPr>
          <p:cNvSpPr txBox="1"/>
          <p:nvPr/>
        </p:nvSpPr>
        <p:spPr>
          <a:xfrm>
            <a:off x="806662" y="5286277"/>
            <a:ext cx="1424930" cy="73684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2200" kern="1200">
                <a:latin typeface="+mj-lt"/>
              </a:rPr>
              <a:t>Evaluation</a:t>
            </a:r>
          </a:p>
        </p:txBody>
      </p:sp>
      <p:pic>
        <p:nvPicPr>
          <p:cNvPr id="27" name="Picture 10" descr="A picture containing logo&#10;&#10;Description automatically generated">
            <a:extLst>
              <a:ext uri="{FF2B5EF4-FFF2-40B4-BE49-F238E27FC236}">
                <a16:creationId xmlns:a16="http://schemas.microsoft.com/office/drawing/2014/main" id="{80D94D0E-B864-A677-E77A-5F089680C3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65096" y="5258860"/>
            <a:ext cx="1152000" cy="576000"/>
          </a:xfrm>
          <a:prstGeom prst="rect">
            <a:avLst/>
          </a:prstGeom>
          <a:ln>
            <a:solidFill>
              <a:srgbClr val="294179"/>
            </a:solidFill>
          </a:ln>
        </p:spPr>
      </p:pic>
      <p:pic>
        <p:nvPicPr>
          <p:cNvPr id="28" name="Picture 11" descr="Logo&#10;&#10;Description automatically generated">
            <a:extLst>
              <a:ext uri="{FF2B5EF4-FFF2-40B4-BE49-F238E27FC236}">
                <a16:creationId xmlns:a16="http://schemas.microsoft.com/office/drawing/2014/main" id="{575B0199-DFD0-B245-08ED-117948567EF2}"/>
              </a:ext>
            </a:extLst>
          </p:cNvPr>
          <p:cNvPicPr>
            <a:picLocks noChangeAspect="1"/>
          </p:cNvPicPr>
          <p:nvPr/>
        </p:nvPicPr>
        <p:blipFill rotWithShape="1">
          <a:blip r:embed="rId8">
            <a:extLst>
              <a:ext uri="{28A0092B-C50C-407E-A947-70E740481C1C}">
                <a14:useLocalDpi xmlns:a14="http://schemas.microsoft.com/office/drawing/2010/main" val="0"/>
              </a:ext>
            </a:extLst>
          </a:blip>
          <a:srcRect t="22943" r="30483"/>
          <a:stretch/>
        </p:blipFill>
        <p:spPr>
          <a:xfrm>
            <a:off x="6441963" y="2389264"/>
            <a:ext cx="975133" cy="699930"/>
          </a:xfrm>
          <a:prstGeom prst="rect">
            <a:avLst/>
          </a:prstGeom>
        </p:spPr>
      </p:pic>
      <p:pic>
        <p:nvPicPr>
          <p:cNvPr id="29" name="Picture 12" descr="Logo, company name&#10;&#10;Description automatically generated">
            <a:extLst>
              <a:ext uri="{FF2B5EF4-FFF2-40B4-BE49-F238E27FC236}">
                <a16:creationId xmlns:a16="http://schemas.microsoft.com/office/drawing/2014/main" id="{2DC1EA88-196F-2BBB-4332-B2CD1D8EC0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84449" y="4293961"/>
            <a:ext cx="937400" cy="543692"/>
          </a:xfrm>
          <a:prstGeom prst="rect">
            <a:avLst/>
          </a:prstGeom>
        </p:spPr>
      </p:pic>
      <p:pic>
        <p:nvPicPr>
          <p:cNvPr id="30" name="Picture 13" descr="Circle&#10;&#10;Description automatically generated">
            <a:extLst>
              <a:ext uri="{FF2B5EF4-FFF2-40B4-BE49-F238E27FC236}">
                <a16:creationId xmlns:a16="http://schemas.microsoft.com/office/drawing/2014/main" id="{C80378F7-AB13-970F-4864-1A3C60D65A5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43615" y="3204428"/>
            <a:ext cx="1068341" cy="576778"/>
          </a:xfrm>
          <a:prstGeom prst="rect">
            <a:avLst/>
          </a:prstGeom>
        </p:spPr>
      </p:pic>
      <p:pic>
        <p:nvPicPr>
          <p:cNvPr id="31" name="Picture 14" descr="Logo&#10;&#10;Description automatically generated">
            <a:extLst>
              <a:ext uri="{FF2B5EF4-FFF2-40B4-BE49-F238E27FC236}">
                <a16:creationId xmlns:a16="http://schemas.microsoft.com/office/drawing/2014/main" id="{5E581AC7-0AAD-F871-AFD1-3DCDAA140E3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45343" y="2452025"/>
            <a:ext cx="1024584" cy="562670"/>
          </a:xfrm>
          <a:prstGeom prst="rect">
            <a:avLst/>
          </a:prstGeom>
        </p:spPr>
      </p:pic>
      <p:pic>
        <p:nvPicPr>
          <p:cNvPr id="32" name="Picture 15" descr="Logo&#10;&#10;Description automatically generated with medium confidence">
            <a:extLst>
              <a:ext uri="{FF2B5EF4-FFF2-40B4-BE49-F238E27FC236}">
                <a16:creationId xmlns:a16="http://schemas.microsoft.com/office/drawing/2014/main" id="{48754817-F607-4232-5430-59558ECCFB1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13425" y="5451857"/>
            <a:ext cx="1231603" cy="332175"/>
          </a:xfrm>
          <a:prstGeom prst="rect">
            <a:avLst/>
          </a:prstGeom>
        </p:spPr>
      </p:pic>
      <p:pic>
        <p:nvPicPr>
          <p:cNvPr id="33" name="Picture 16" descr="Logo, company name&#10;&#10;Description automatically generated">
            <a:extLst>
              <a:ext uri="{FF2B5EF4-FFF2-40B4-BE49-F238E27FC236}">
                <a16:creationId xmlns:a16="http://schemas.microsoft.com/office/drawing/2014/main" id="{EDE61703-BB68-F317-1FCB-78EEE5F4F3F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17046" y="2534320"/>
            <a:ext cx="1024584" cy="416893"/>
          </a:xfrm>
          <a:prstGeom prst="rect">
            <a:avLst/>
          </a:prstGeom>
        </p:spPr>
      </p:pic>
      <p:pic>
        <p:nvPicPr>
          <p:cNvPr id="34" name="Picture 17" descr="A picture containing icon&#10;&#10;Description automatically generated">
            <a:extLst>
              <a:ext uri="{FF2B5EF4-FFF2-40B4-BE49-F238E27FC236}">
                <a16:creationId xmlns:a16="http://schemas.microsoft.com/office/drawing/2014/main" id="{AB6AD9BE-8A95-B668-8EF5-1F249F8EA79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121158" y="4293961"/>
            <a:ext cx="1000895" cy="536456"/>
          </a:xfrm>
          <a:prstGeom prst="rect">
            <a:avLst/>
          </a:prstGeom>
        </p:spPr>
      </p:pic>
      <p:pic>
        <p:nvPicPr>
          <p:cNvPr id="35" name="Picture 18" descr="Text&#10;&#10;Description automatically generated">
            <a:extLst>
              <a:ext uri="{FF2B5EF4-FFF2-40B4-BE49-F238E27FC236}">
                <a16:creationId xmlns:a16="http://schemas.microsoft.com/office/drawing/2014/main" id="{AEDA53B9-D710-C5A5-2413-EB39EC47A0D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345707" y="3276809"/>
            <a:ext cx="1405885" cy="432017"/>
          </a:xfrm>
          <a:prstGeom prst="rect">
            <a:avLst/>
          </a:prstGeom>
        </p:spPr>
      </p:pic>
      <p:pic>
        <p:nvPicPr>
          <p:cNvPr id="36" name="Picture 19" descr="Logo&#10;&#10;Description automatically generated with low confidence">
            <a:extLst>
              <a:ext uri="{FF2B5EF4-FFF2-40B4-BE49-F238E27FC236}">
                <a16:creationId xmlns:a16="http://schemas.microsoft.com/office/drawing/2014/main" id="{315EFC2A-9E0A-0780-F1D9-763D74690E3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485914" y="5412066"/>
            <a:ext cx="1347645" cy="330065"/>
          </a:xfrm>
          <a:prstGeom prst="rect">
            <a:avLst/>
          </a:prstGeom>
        </p:spPr>
      </p:pic>
      <p:pic>
        <p:nvPicPr>
          <p:cNvPr id="37" name="Picture 20" descr="Graphical user interface, text, application&#10;&#10;Description automatically generated">
            <a:extLst>
              <a:ext uri="{FF2B5EF4-FFF2-40B4-BE49-F238E27FC236}">
                <a16:creationId xmlns:a16="http://schemas.microsoft.com/office/drawing/2014/main" id="{58ECE1ED-509C-6AAC-1E96-8C2783B76764}"/>
              </a:ext>
            </a:extLst>
          </p:cNvPr>
          <p:cNvPicPr>
            <a:picLocks noChangeAspect="1"/>
          </p:cNvPicPr>
          <p:nvPr/>
        </p:nvPicPr>
        <p:blipFill rotWithShape="1">
          <a:blip r:embed="rId17">
            <a:extLst>
              <a:ext uri="{28A0092B-C50C-407E-A947-70E740481C1C}">
                <a14:useLocalDpi xmlns:a14="http://schemas.microsoft.com/office/drawing/2010/main" val="0"/>
              </a:ext>
            </a:extLst>
          </a:blip>
          <a:srcRect t="-3557" r="43252" b="60270"/>
          <a:stretch/>
        </p:blipFill>
        <p:spPr>
          <a:xfrm>
            <a:off x="10570984" y="3226959"/>
            <a:ext cx="1373119" cy="405443"/>
          </a:xfrm>
          <a:prstGeom prst="rect">
            <a:avLst/>
          </a:prstGeom>
        </p:spPr>
      </p:pic>
      <p:pic>
        <p:nvPicPr>
          <p:cNvPr id="38" name="Picture 21">
            <a:extLst>
              <a:ext uri="{FF2B5EF4-FFF2-40B4-BE49-F238E27FC236}">
                <a16:creationId xmlns:a16="http://schemas.microsoft.com/office/drawing/2014/main" id="{3C15063B-8972-7989-1A80-8FFCBA3BC0BE}"/>
              </a:ext>
            </a:extLst>
          </p:cNvPr>
          <p:cNvPicPr>
            <a:picLocks noChangeAspect="1"/>
          </p:cNvPicPr>
          <p:nvPr/>
        </p:nvPicPr>
        <p:blipFill>
          <a:blip r:embed="rId18"/>
          <a:stretch>
            <a:fillRect/>
          </a:stretch>
        </p:blipFill>
        <p:spPr>
          <a:xfrm>
            <a:off x="7699127" y="5319675"/>
            <a:ext cx="1142520" cy="596537"/>
          </a:xfrm>
          <a:prstGeom prst="rect">
            <a:avLst/>
          </a:prstGeom>
        </p:spPr>
      </p:pic>
      <p:pic>
        <p:nvPicPr>
          <p:cNvPr id="39" name="Picture 22">
            <a:extLst>
              <a:ext uri="{FF2B5EF4-FFF2-40B4-BE49-F238E27FC236}">
                <a16:creationId xmlns:a16="http://schemas.microsoft.com/office/drawing/2014/main" id="{5F3F7FE2-76C8-8F33-E792-780C25F82C8B}"/>
              </a:ext>
            </a:extLst>
          </p:cNvPr>
          <p:cNvPicPr>
            <a:picLocks noChangeAspect="1"/>
          </p:cNvPicPr>
          <p:nvPr/>
        </p:nvPicPr>
        <p:blipFill>
          <a:blip r:embed="rId19"/>
          <a:stretch>
            <a:fillRect/>
          </a:stretch>
        </p:blipFill>
        <p:spPr>
          <a:xfrm>
            <a:off x="10588298" y="2476129"/>
            <a:ext cx="1359874" cy="471606"/>
          </a:xfrm>
          <a:prstGeom prst="rect">
            <a:avLst/>
          </a:prstGeom>
        </p:spPr>
      </p:pic>
      <p:pic>
        <p:nvPicPr>
          <p:cNvPr id="40" name="Picture 6" descr="Logo, company name&#10;&#10;Description automatically generated">
            <a:extLst>
              <a:ext uri="{FF2B5EF4-FFF2-40B4-BE49-F238E27FC236}">
                <a16:creationId xmlns:a16="http://schemas.microsoft.com/office/drawing/2014/main" id="{84F62F90-0105-8DF5-0B9F-445CEA769EAD}"/>
              </a:ext>
            </a:extLst>
          </p:cNvPr>
          <p:cNvPicPr>
            <a:picLocks noChangeAspect="1"/>
          </p:cNvPicPr>
          <p:nvPr/>
        </p:nvPicPr>
        <p:blipFill rotWithShape="1">
          <a:blip r:embed="rId20">
            <a:extLst>
              <a:ext uri="{28A0092B-C50C-407E-A947-70E740481C1C}">
                <a14:useLocalDpi xmlns:a14="http://schemas.microsoft.com/office/drawing/2010/main" val="0"/>
              </a:ext>
            </a:extLst>
          </a:blip>
          <a:srcRect t="24602"/>
          <a:stretch/>
        </p:blipFill>
        <p:spPr>
          <a:xfrm>
            <a:off x="9356407" y="3204428"/>
            <a:ext cx="1080965" cy="473843"/>
          </a:xfrm>
          <a:prstGeom prst="rect">
            <a:avLst/>
          </a:prstGeom>
        </p:spPr>
      </p:pic>
      <p:sp>
        <p:nvSpPr>
          <p:cNvPr id="41" name="ZoneTexte 40">
            <a:extLst>
              <a:ext uri="{FF2B5EF4-FFF2-40B4-BE49-F238E27FC236}">
                <a16:creationId xmlns:a16="http://schemas.microsoft.com/office/drawing/2014/main" id="{7D526145-D240-9FA8-5156-38FA559C3214}"/>
              </a:ext>
            </a:extLst>
          </p:cNvPr>
          <p:cNvSpPr txBox="1"/>
          <p:nvPr/>
        </p:nvSpPr>
        <p:spPr>
          <a:xfrm>
            <a:off x="5847346" y="1433286"/>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b="1">
                <a:solidFill>
                  <a:srgbClr val="06D6A0"/>
                </a:solidFill>
                <a:latin typeface="+mj-lt"/>
              </a:rPr>
              <a:t>14 partners from 12 countries</a:t>
            </a:r>
            <a:endParaRPr lang="en-GB" sz="2200" b="1" kern="1200">
              <a:solidFill>
                <a:srgbClr val="06D6A0"/>
              </a:solidFill>
              <a:latin typeface="+mj-lt"/>
            </a:endParaRPr>
          </a:p>
        </p:txBody>
      </p:sp>
      <p:sp>
        <p:nvSpPr>
          <p:cNvPr id="42" name="ZoneTexte 41">
            <a:extLst>
              <a:ext uri="{FF2B5EF4-FFF2-40B4-BE49-F238E27FC236}">
                <a16:creationId xmlns:a16="http://schemas.microsoft.com/office/drawing/2014/main" id="{C0754B31-2069-E6B4-0F9C-C4CFE249C138}"/>
              </a:ext>
            </a:extLst>
          </p:cNvPr>
          <p:cNvSpPr txBox="1"/>
          <p:nvPr/>
        </p:nvSpPr>
        <p:spPr>
          <a:xfrm>
            <a:off x="5833582" y="1983803"/>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a:solidFill>
                  <a:srgbClr val="00ADE4"/>
                </a:solidFill>
                <a:latin typeface="+mj-lt"/>
              </a:rPr>
              <a:t>8 public authorities, agencies or institutes</a:t>
            </a:r>
            <a:endParaRPr lang="en-GB" sz="2200" kern="1200">
              <a:solidFill>
                <a:srgbClr val="00ADE4"/>
              </a:solidFill>
              <a:latin typeface="+mj-lt"/>
            </a:endParaRPr>
          </a:p>
        </p:txBody>
      </p:sp>
      <p:sp>
        <p:nvSpPr>
          <p:cNvPr id="43" name="ZoneTexte 42">
            <a:extLst>
              <a:ext uri="{FF2B5EF4-FFF2-40B4-BE49-F238E27FC236}">
                <a16:creationId xmlns:a16="http://schemas.microsoft.com/office/drawing/2014/main" id="{6984D0CB-DBFD-0C04-C28B-20F4E83135C9}"/>
              </a:ext>
            </a:extLst>
          </p:cNvPr>
          <p:cNvSpPr txBox="1"/>
          <p:nvPr/>
        </p:nvSpPr>
        <p:spPr>
          <a:xfrm>
            <a:off x="5847346" y="3843305"/>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a:solidFill>
                  <a:srgbClr val="00ADE4"/>
                </a:solidFill>
                <a:latin typeface="+mj-lt"/>
              </a:rPr>
              <a:t>2 national associations of stakeholders</a:t>
            </a:r>
            <a:endParaRPr lang="en-GB" sz="2200" kern="1200">
              <a:solidFill>
                <a:srgbClr val="00ADE4"/>
              </a:solidFill>
              <a:latin typeface="+mj-lt"/>
            </a:endParaRPr>
          </a:p>
        </p:txBody>
      </p:sp>
      <p:sp>
        <p:nvSpPr>
          <p:cNvPr id="44" name="ZoneTexte 43">
            <a:extLst>
              <a:ext uri="{FF2B5EF4-FFF2-40B4-BE49-F238E27FC236}">
                <a16:creationId xmlns:a16="http://schemas.microsoft.com/office/drawing/2014/main" id="{A47D89D6-1812-EFFB-3947-7EDF9B86ABEB}"/>
              </a:ext>
            </a:extLst>
          </p:cNvPr>
          <p:cNvSpPr txBox="1"/>
          <p:nvPr/>
        </p:nvSpPr>
        <p:spPr>
          <a:xfrm>
            <a:off x="5833582" y="4837653"/>
            <a:ext cx="6344654" cy="54369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200">
                <a:solidFill>
                  <a:srgbClr val="00ADE4"/>
                </a:solidFill>
                <a:latin typeface="+mj-lt"/>
              </a:rPr>
              <a:t>4 research labs or think tanks</a:t>
            </a:r>
            <a:endParaRPr lang="en-GB" sz="2200" kern="1200">
              <a:solidFill>
                <a:srgbClr val="00ADE4"/>
              </a:solidFill>
              <a:latin typeface="+mj-lt"/>
            </a:endParaRPr>
          </a:p>
        </p:txBody>
      </p:sp>
      <p:sp>
        <p:nvSpPr>
          <p:cNvPr id="45" name="ZoneTexte 44">
            <a:extLst>
              <a:ext uri="{FF2B5EF4-FFF2-40B4-BE49-F238E27FC236}">
                <a16:creationId xmlns:a16="http://schemas.microsoft.com/office/drawing/2014/main" id="{D242E64E-0F34-3610-1A21-172967DE5268}"/>
              </a:ext>
            </a:extLst>
          </p:cNvPr>
          <p:cNvSpPr txBox="1"/>
          <p:nvPr/>
        </p:nvSpPr>
        <p:spPr>
          <a:xfrm>
            <a:off x="6216969" y="5845789"/>
            <a:ext cx="1224000" cy="252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1600" kern="1200">
                <a:latin typeface="+mj-lt"/>
              </a:rPr>
              <a:t>Coordination</a:t>
            </a:r>
          </a:p>
        </p:txBody>
      </p:sp>
    </p:spTree>
    <p:extLst>
      <p:ext uri="{BB962C8B-B14F-4D97-AF65-F5344CB8AC3E}">
        <p14:creationId xmlns:p14="http://schemas.microsoft.com/office/powerpoint/2010/main" val="3469779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064882" y="0"/>
            <a:ext cx="9127118" cy="903879"/>
          </a:xfrm>
        </p:spPr>
        <p:txBody>
          <a:bodyPr>
            <a:normAutofit/>
          </a:bodyPr>
          <a:lstStyle/>
          <a:p>
            <a:r>
              <a:rPr lang="en-GB" sz="4000" dirty="0"/>
              <a:t>Why is experience sharing essential?</a:t>
            </a: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3</a:t>
            </a:fld>
            <a:endParaRPr lang="fr-FR"/>
          </a:p>
        </p:txBody>
      </p:sp>
      <p:sp>
        <p:nvSpPr>
          <p:cNvPr id="14" name="Rectangle 13">
            <a:extLst>
              <a:ext uri="{FF2B5EF4-FFF2-40B4-BE49-F238E27FC236}">
                <a16:creationId xmlns:a16="http://schemas.microsoft.com/office/drawing/2014/main" id="{14F6DB1F-4ACE-3123-74AC-1C6D2515E4F3}"/>
              </a:ext>
            </a:extLst>
          </p:cNvPr>
          <p:cNvSpPr/>
          <p:nvPr/>
        </p:nvSpPr>
        <p:spPr>
          <a:xfrm>
            <a:off x="10107962" y="1145625"/>
            <a:ext cx="3115631" cy="7368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pic>
        <p:nvPicPr>
          <p:cNvPr id="3" name="Image 2">
            <a:extLst>
              <a:ext uri="{FF2B5EF4-FFF2-40B4-BE49-F238E27FC236}">
                <a16:creationId xmlns:a16="http://schemas.microsoft.com/office/drawing/2014/main" id="{42F801D5-E0CE-ED15-AA3F-7FB999C41466}"/>
              </a:ext>
            </a:extLst>
          </p:cNvPr>
          <p:cNvPicPr>
            <a:picLocks noChangeAspect="1"/>
          </p:cNvPicPr>
          <p:nvPr/>
        </p:nvPicPr>
        <p:blipFill rotWithShape="1">
          <a:blip r:embed="rId2"/>
          <a:srcRect l="1008" t="2422" r="1072" b="7615"/>
          <a:stretch/>
        </p:blipFill>
        <p:spPr>
          <a:xfrm>
            <a:off x="1198994" y="906610"/>
            <a:ext cx="9621018" cy="4068926"/>
          </a:xfrm>
          <a:prstGeom prst="rect">
            <a:avLst/>
          </a:prstGeom>
        </p:spPr>
      </p:pic>
      <p:sp>
        <p:nvSpPr>
          <p:cNvPr id="5" name="ZoneTexte 4">
            <a:extLst>
              <a:ext uri="{FF2B5EF4-FFF2-40B4-BE49-F238E27FC236}">
                <a16:creationId xmlns:a16="http://schemas.microsoft.com/office/drawing/2014/main" id="{1892887D-D219-8B31-3B24-2BCAA300D2B8}"/>
              </a:ext>
            </a:extLst>
          </p:cNvPr>
          <p:cNvSpPr txBox="1"/>
          <p:nvPr/>
        </p:nvSpPr>
        <p:spPr>
          <a:xfrm>
            <a:off x="1285491" y="5437114"/>
            <a:ext cx="10268076" cy="5505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sz="1400" kern="1200" dirty="0">
                <a:latin typeface="+mj-lt"/>
              </a:rPr>
              <a:t>Source: Own figure from data of Table 5 in </a:t>
            </a:r>
            <a:r>
              <a:rPr lang="en-US" sz="1400" kern="1200" dirty="0">
                <a:latin typeface="+mj-lt"/>
                <a:hlinkClick r:id="rId3"/>
              </a:rPr>
              <a:t>Commission’s report on the achievement of the 2020 energy efficiency targets</a:t>
            </a:r>
            <a:endParaRPr lang="en-GB" sz="1400" kern="1200" dirty="0">
              <a:latin typeface="+mj-lt"/>
            </a:endParaRPr>
          </a:p>
        </p:txBody>
      </p:sp>
      <p:sp>
        <p:nvSpPr>
          <p:cNvPr id="10" name="ZoneTexte 9">
            <a:extLst>
              <a:ext uri="{FF2B5EF4-FFF2-40B4-BE49-F238E27FC236}">
                <a16:creationId xmlns:a16="http://schemas.microsoft.com/office/drawing/2014/main" id="{CA31F8B2-520C-191A-298B-7BE46E3E9B13}"/>
              </a:ext>
            </a:extLst>
          </p:cNvPr>
          <p:cNvSpPr txBox="1"/>
          <p:nvPr/>
        </p:nvSpPr>
        <p:spPr>
          <a:xfrm>
            <a:off x="5272216" y="4810576"/>
            <a:ext cx="6281351" cy="32991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fr-FR" sz="1200" kern="1200" dirty="0">
                <a:latin typeface="+mj-lt"/>
              </a:rPr>
              <a:t>EU24*: data </a:t>
            </a:r>
            <a:r>
              <a:rPr lang="fr-FR" sz="1200" kern="1200" dirty="0" err="1">
                <a:latin typeface="+mj-lt"/>
              </a:rPr>
              <a:t>were</a:t>
            </a:r>
            <a:r>
              <a:rPr lang="fr-FR" sz="1200" kern="1200" dirty="0">
                <a:latin typeface="+mj-lt"/>
              </a:rPr>
              <a:t> </a:t>
            </a:r>
            <a:r>
              <a:rPr lang="fr-FR" sz="1200" kern="1200" dirty="0" err="1">
                <a:latin typeface="+mj-lt"/>
              </a:rPr>
              <a:t>included</a:t>
            </a:r>
            <a:r>
              <a:rPr lang="fr-FR" sz="1200" kern="1200" dirty="0">
                <a:latin typeface="+mj-lt"/>
              </a:rPr>
              <a:t> for 24 </a:t>
            </a:r>
            <a:r>
              <a:rPr lang="fr-FR" sz="1200" kern="1200" dirty="0" err="1">
                <a:latin typeface="+mj-lt"/>
              </a:rPr>
              <a:t>Member</a:t>
            </a:r>
            <a:r>
              <a:rPr lang="fr-FR" sz="1200" kern="1200" dirty="0">
                <a:latin typeface="+mj-lt"/>
              </a:rPr>
              <a:t> States (data </a:t>
            </a:r>
            <a:r>
              <a:rPr lang="fr-FR" sz="1200" kern="1200" dirty="0" err="1">
                <a:latin typeface="+mj-lt"/>
              </a:rPr>
              <a:t>missing</a:t>
            </a:r>
            <a:r>
              <a:rPr lang="fr-FR" sz="1200" kern="1200" dirty="0">
                <a:latin typeface="+mj-lt"/>
              </a:rPr>
              <a:t> for HR, HU and RO)</a:t>
            </a:r>
            <a:endParaRPr lang="en-GB" sz="1200" kern="1200" dirty="0">
              <a:latin typeface="+mj-lt"/>
            </a:endParaRPr>
          </a:p>
        </p:txBody>
      </p:sp>
      <p:cxnSp>
        <p:nvCxnSpPr>
          <p:cNvPr id="13" name="Connecteur droit 12">
            <a:extLst>
              <a:ext uri="{FF2B5EF4-FFF2-40B4-BE49-F238E27FC236}">
                <a16:creationId xmlns:a16="http://schemas.microsoft.com/office/drawing/2014/main" id="{9AA26E04-1DBA-0B5F-56D1-95E464BFE4E8}"/>
              </a:ext>
            </a:extLst>
          </p:cNvPr>
          <p:cNvCxnSpPr/>
          <p:nvPr/>
        </p:nvCxnSpPr>
        <p:spPr>
          <a:xfrm>
            <a:off x="1915297" y="3744097"/>
            <a:ext cx="881036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8555AD97-61A6-874A-C437-430A6F1E4434}"/>
              </a:ext>
            </a:extLst>
          </p:cNvPr>
          <p:cNvCxnSpPr>
            <a:cxnSpLocks/>
          </p:cNvCxnSpPr>
          <p:nvPr/>
        </p:nvCxnSpPr>
        <p:spPr>
          <a:xfrm flipV="1">
            <a:off x="362464" y="3744097"/>
            <a:ext cx="675504" cy="4119"/>
          </a:xfrm>
          <a:prstGeom prst="line">
            <a:avLst/>
          </a:prstGeom>
          <a:ln>
            <a:solidFill>
              <a:schemeClr val="accent6">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160EF96A-4647-079F-5818-BE81DC836846}"/>
              </a:ext>
            </a:extLst>
          </p:cNvPr>
          <p:cNvSpPr txBox="1"/>
          <p:nvPr/>
        </p:nvSpPr>
        <p:spPr>
          <a:xfrm>
            <a:off x="465438" y="1824919"/>
            <a:ext cx="465439" cy="181035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vert270" wrap="square" lIns="25400" tIns="25400" rIns="25400" bIns="25400" numCol="1" spcCol="1270" anchor="ctr" anchorCtr="0">
            <a:noAutofit/>
          </a:bodyPr>
          <a:lstStyle/>
          <a:p>
            <a:pPr marL="0" lvl="0" indent="0" defTabSz="889000">
              <a:lnSpc>
                <a:spcPct val="90000"/>
              </a:lnSpc>
              <a:spcBef>
                <a:spcPct val="0"/>
              </a:spcBef>
              <a:spcAft>
                <a:spcPct val="35000"/>
              </a:spcAft>
              <a:buNone/>
            </a:pPr>
            <a:r>
              <a:rPr lang="en-GB" b="1" kern="1200" dirty="0">
                <a:solidFill>
                  <a:srgbClr val="008000"/>
                </a:solidFill>
                <a:latin typeface="+mj-lt"/>
              </a:rPr>
              <a:t>Over</a:t>
            </a:r>
            <a:r>
              <a:rPr lang="en-GB" kern="1200" dirty="0">
                <a:solidFill>
                  <a:srgbClr val="008000"/>
                </a:solidFill>
                <a:latin typeface="+mj-lt"/>
              </a:rPr>
              <a:t>-achievement</a:t>
            </a:r>
          </a:p>
        </p:txBody>
      </p:sp>
      <p:sp>
        <p:nvSpPr>
          <p:cNvPr id="6" name="ZoneTexte 5">
            <a:extLst>
              <a:ext uri="{FF2B5EF4-FFF2-40B4-BE49-F238E27FC236}">
                <a16:creationId xmlns:a16="http://schemas.microsoft.com/office/drawing/2014/main" id="{3692C447-3C5A-2C81-0C7B-BD5F2A94941F}"/>
              </a:ext>
            </a:extLst>
          </p:cNvPr>
          <p:cNvSpPr txBox="1"/>
          <p:nvPr/>
        </p:nvSpPr>
        <p:spPr>
          <a:xfrm>
            <a:off x="465439" y="3882790"/>
            <a:ext cx="465439" cy="13565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vert270" wrap="square" lIns="25400" tIns="25400" rIns="25400" bIns="25400" numCol="1" spcCol="1270" anchor="ctr" anchorCtr="0">
            <a:noAutofit/>
          </a:bodyPr>
          <a:lstStyle/>
          <a:p>
            <a:pPr marL="0" lvl="0" indent="0" algn="r" defTabSz="889000">
              <a:lnSpc>
                <a:spcPct val="90000"/>
              </a:lnSpc>
              <a:spcBef>
                <a:spcPct val="0"/>
              </a:spcBef>
              <a:spcAft>
                <a:spcPct val="35000"/>
              </a:spcAft>
              <a:buNone/>
            </a:pPr>
            <a:r>
              <a:rPr lang="en-GB" b="1" kern="1200" dirty="0">
                <a:solidFill>
                  <a:srgbClr val="FF6600"/>
                </a:solidFill>
                <a:latin typeface="+mj-lt"/>
              </a:rPr>
              <a:t>Under</a:t>
            </a:r>
            <a:r>
              <a:rPr lang="en-GB" kern="1200" dirty="0">
                <a:solidFill>
                  <a:srgbClr val="FF6600"/>
                </a:solidFill>
                <a:latin typeface="+mj-lt"/>
              </a:rPr>
              <a:t>-achievement</a:t>
            </a:r>
          </a:p>
        </p:txBody>
      </p:sp>
    </p:spTree>
    <p:extLst>
      <p:ext uri="{BB962C8B-B14F-4D97-AF65-F5344CB8AC3E}">
        <p14:creationId xmlns:p14="http://schemas.microsoft.com/office/powerpoint/2010/main" val="2510771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68C71-1E02-305B-08E9-D5CB73B6E609}"/>
              </a:ext>
            </a:extLst>
          </p:cNvPr>
          <p:cNvSpPr>
            <a:spLocks noGrp="1"/>
          </p:cNvSpPr>
          <p:nvPr>
            <p:ph type="title"/>
          </p:nvPr>
        </p:nvSpPr>
        <p:spPr>
          <a:xfrm>
            <a:off x="1248438" y="1114851"/>
            <a:ext cx="10213459" cy="531387"/>
          </a:xfrm>
        </p:spPr>
        <p:txBody>
          <a:bodyPr>
            <a:normAutofit fontScale="90000"/>
          </a:bodyPr>
          <a:lstStyle/>
          <a:p>
            <a:r>
              <a:rPr lang="en-US" dirty="0"/>
              <a:t>Behavioural measures reported by Member States</a:t>
            </a:r>
          </a:p>
        </p:txBody>
      </p:sp>
      <p:sp>
        <p:nvSpPr>
          <p:cNvPr id="5" name="Slide Number Placeholder 4">
            <a:extLst>
              <a:ext uri="{FF2B5EF4-FFF2-40B4-BE49-F238E27FC236}">
                <a16:creationId xmlns:a16="http://schemas.microsoft.com/office/drawing/2014/main" id="{6315E987-569C-E6A3-E931-431F823B0661}"/>
              </a:ext>
            </a:extLst>
          </p:cNvPr>
          <p:cNvSpPr>
            <a:spLocks noGrp="1"/>
          </p:cNvSpPr>
          <p:nvPr>
            <p:ph type="sldNum" sz="quarter" idx="12"/>
          </p:nvPr>
        </p:nvSpPr>
        <p:spPr/>
        <p:txBody>
          <a:bodyPr/>
          <a:lstStyle/>
          <a:p>
            <a:fld id="{D03C8918-B954-4A43-B948-19DD653BC222}" type="slidenum">
              <a:rPr lang="fr-FR" smtClean="0"/>
              <a:t>4</a:t>
            </a:fld>
            <a:endParaRPr lang="fr-FR"/>
          </a:p>
        </p:txBody>
      </p:sp>
      <p:sp>
        <p:nvSpPr>
          <p:cNvPr id="10" name="Content Placeholder 2">
            <a:extLst>
              <a:ext uri="{FF2B5EF4-FFF2-40B4-BE49-F238E27FC236}">
                <a16:creationId xmlns:a16="http://schemas.microsoft.com/office/drawing/2014/main" id="{25B1AFD4-59A7-4FC0-0074-32F93856FF04}"/>
              </a:ext>
            </a:extLst>
          </p:cNvPr>
          <p:cNvSpPr txBox="1">
            <a:spLocks/>
          </p:cNvSpPr>
          <p:nvPr/>
        </p:nvSpPr>
        <p:spPr>
          <a:xfrm>
            <a:off x="838199" y="2126511"/>
            <a:ext cx="10836349" cy="40504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5" name="Picture 14">
            <a:extLst>
              <a:ext uri="{FF2B5EF4-FFF2-40B4-BE49-F238E27FC236}">
                <a16:creationId xmlns:a16="http://schemas.microsoft.com/office/drawing/2014/main" id="{A02755F0-9270-CBE0-60A6-61B917B78DFA}"/>
              </a:ext>
            </a:extLst>
          </p:cNvPr>
          <p:cNvPicPr>
            <a:picLocks noChangeAspect="1"/>
          </p:cNvPicPr>
          <p:nvPr/>
        </p:nvPicPr>
        <p:blipFill rotWithShape="1">
          <a:blip r:embed="rId3"/>
          <a:srcRect l="3534" t="2105" r="25479" b="7896"/>
          <a:stretch/>
        </p:blipFill>
        <p:spPr>
          <a:xfrm>
            <a:off x="2822665" y="1382233"/>
            <a:ext cx="6087419" cy="4626439"/>
          </a:xfrm>
          <a:prstGeom prst="rect">
            <a:avLst/>
          </a:prstGeom>
        </p:spPr>
      </p:pic>
    </p:spTree>
    <p:extLst>
      <p:ext uri="{BB962C8B-B14F-4D97-AF65-F5344CB8AC3E}">
        <p14:creationId xmlns:p14="http://schemas.microsoft.com/office/powerpoint/2010/main" val="725367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7">
            <a:extLst>
              <a:ext uri="{FF2B5EF4-FFF2-40B4-BE49-F238E27FC236}">
                <a16:creationId xmlns:a16="http://schemas.microsoft.com/office/drawing/2014/main" id="{A4153F07-8A59-50BB-1B75-D500FD04DE21}"/>
              </a:ext>
            </a:extLst>
          </p:cNvPr>
          <p:cNvPicPr>
            <a:picLocks noChangeAspect="1"/>
          </p:cNvPicPr>
          <p:nvPr/>
        </p:nvPicPr>
        <p:blipFill rotWithShape="1">
          <a:blip r:embed="rId2"/>
          <a:srcRect l="3932" t="5690" r="4844" b="9190"/>
          <a:stretch/>
        </p:blipFill>
        <p:spPr bwMode="auto">
          <a:xfrm>
            <a:off x="0" y="1498180"/>
            <a:ext cx="6304547" cy="3938643"/>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31E2490-CAAA-4A62-3C0C-7717670E4FEB}"/>
              </a:ext>
            </a:extLst>
          </p:cNvPr>
          <p:cNvSpPr>
            <a:spLocks noGrp="1"/>
          </p:cNvSpPr>
          <p:nvPr>
            <p:ph type="title"/>
          </p:nvPr>
        </p:nvSpPr>
        <p:spPr>
          <a:xfrm>
            <a:off x="839788" y="674268"/>
            <a:ext cx="10515600" cy="823912"/>
          </a:xfrm>
        </p:spPr>
        <p:txBody>
          <a:bodyPr>
            <a:normAutofit/>
          </a:bodyPr>
          <a:lstStyle/>
          <a:p>
            <a:r>
              <a:rPr lang="fr-FR" sz="4000"/>
              <a:t>Background				Objectives &amp; outputs</a:t>
            </a:r>
          </a:p>
        </p:txBody>
      </p:sp>
      <p:sp>
        <p:nvSpPr>
          <p:cNvPr id="7" name="Espace réservé du numéro de diapositive 6">
            <a:extLst>
              <a:ext uri="{FF2B5EF4-FFF2-40B4-BE49-F238E27FC236}">
                <a16:creationId xmlns:a16="http://schemas.microsoft.com/office/drawing/2014/main" id="{94253FF3-09A5-B0BD-2C91-1D3A0046F39D}"/>
              </a:ext>
            </a:extLst>
          </p:cNvPr>
          <p:cNvSpPr>
            <a:spLocks noGrp="1"/>
          </p:cNvSpPr>
          <p:nvPr>
            <p:ph type="sldNum" sz="quarter" idx="12"/>
          </p:nvPr>
        </p:nvSpPr>
        <p:spPr/>
        <p:txBody>
          <a:bodyPr/>
          <a:lstStyle/>
          <a:p>
            <a:fld id="{D03C8918-B954-4A43-B948-19DD653BC222}" type="slidenum">
              <a:rPr lang="fr-FR" smtClean="0"/>
              <a:t>5</a:t>
            </a:fld>
            <a:endParaRPr lang="fr-FR"/>
          </a:p>
        </p:txBody>
      </p:sp>
      <p:sp>
        <p:nvSpPr>
          <p:cNvPr id="11" name="Rectangle : avec coins arrondis en diagonale 10">
            <a:extLst>
              <a:ext uri="{FF2B5EF4-FFF2-40B4-BE49-F238E27FC236}">
                <a16:creationId xmlns:a16="http://schemas.microsoft.com/office/drawing/2014/main" id="{78FE03C7-0276-7EC2-023A-82E7A4887E27}"/>
              </a:ext>
            </a:extLst>
          </p:cNvPr>
          <p:cNvSpPr/>
          <p:nvPr/>
        </p:nvSpPr>
        <p:spPr>
          <a:xfrm>
            <a:off x="9324472" y="2782680"/>
            <a:ext cx="2610854" cy="1075763"/>
          </a:xfrm>
          <a:prstGeom prst="round2DiagRect">
            <a:avLst/>
          </a:prstGeom>
          <a:solidFill>
            <a:srgbClr val="06D6A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342900" indent="-342900">
              <a:buFont typeface="Wingdings" panose="05000000000000000000" pitchFamily="2" charset="2"/>
              <a:buChar char="Ø"/>
            </a:pPr>
            <a:r>
              <a:rPr lang="en-GB" sz="2200" b="1">
                <a:latin typeface="+mj-lt"/>
              </a:rPr>
              <a:t>Two tasks on modelling </a:t>
            </a:r>
            <a:r>
              <a:rPr lang="en-GB" sz="2000">
                <a:latin typeface="+mj-lt"/>
              </a:rPr>
              <a:t>(macro &amp; micro)</a:t>
            </a:r>
          </a:p>
        </p:txBody>
      </p:sp>
      <p:sp>
        <p:nvSpPr>
          <p:cNvPr id="12" name="Rectangle : avec coins arrondis en diagonale 11">
            <a:extLst>
              <a:ext uri="{FF2B5EF4-FFF2-40B4-BE49-F238E27FC236}">
                <a16:creationId xmlns:a16="http://schemas.microsoft.com/office/drawing/2014/main" id="{7DA429C4-D727-64B4-747D-71BB4B45EFE3}"/>
              </a:ext>
            </a:extLst>
          </p:cNvPr>
          <p:cNvSpPr/>
          <p:nvPr/>
        </p:nvSpPr>
        <p:spPr>
          <a:xfrm>
            <a:off x="9324472" y="1552518"/>
            <a:ext cx="2610854" cy="1075763"/>
          </a:xfrm>
          <a:prstGeom prst="round2DiagRect">
            <a:avLst/>
          </a:prstGeom>
          <a:solidFill>
            <a:srgbClr val="00ADE4"/>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285750" indent="-285750">
              <a:buFont typeface="Wingdings" panose="05000000000000000000" pitchFamily="2" charset="2"/>
              <a:buChar char="Ø"/>
            </a:pPr>
            <a:r>
              <a:rPr lang="en-GB" sz="2200" b="1" i="0">
                <a:latin typeface="+mj-lt"/>
              </a:rPr>
              <a:t>Tailored resources and tools</a:t>
            </a:r>
            <a:endParaRPr lang="fr-FR" sz="2400"/>
          </a:p>
        </p:txBody>
      </p:sp>
      <p:sp>
        <p:nvSpPr>
          <p:cNvPr id="13" name="Rectangle : avec coins arrondis en diagonale 12">
            <a:extLst>
              <a:ext uri="{FF2B5EF4-FFF2-40B4-BE49-F238E27FC236}">
                <a16:creationId xmlns:a16="http://schemas.microsoft.com/office/drawing/2014/main" id="{4714ECE0-B1D7-F888-2ADF-72E8FA1A3638}"/>
              </a:ext>
            </a:extLst>
          </p:cNvPr>
          <p:cNvSpPr/>
          <p:nvPr/>
        </p:nvSpPr>
        <p:spPr>
          <a:xfrm>
            <a:off x="6406814" y="1795373"/>
            <a:ext cx="2815391" cy="1800000"/>
          </a:xfrm>
          <a:prstGeom prst="round2DiagRect">
            <a:avLst/>
          </a:prstGeom>
          <a:solidFill>
            <a:srgbClr val="29417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285750" indent="-285750">
              <a:buFont typeface="Wingdings" panose="05000000000000000000" pitchFamily="2" charset="2"/>
              <a:buChar char="Ø"/>
            </a:pPr>
            <a:r>
              <a:rPr lang="en-GB" sz="2200" b="1">
                <a:latin typeface="+mj-lt"/>
              </a:rPr>
              <a:t>Knowledge and experience sharing</a:t>
            </a:r>
          </a:p>
          <a:p>
            <a:r>
              <a:rPr lang="en-GB" sz="2000">
                <a:latin typeface="+mj-lt"/>
              </a:rPr>
              <a:t>(activities + online platform)</a:t>
            </a:r>
          </a:p>
        </p:txBody>
      </p:sp>
      <p:sp>
        <p:nvSpPr>
          <p:cNvPr id="14" name="Flèche : bas 13">
            <a:extLst>
              <a:ext uri="{FF2B5EF4-FFF2-40B4-BE49-F238E27FC236}">
                <a16:creationId xmlns:a16="http://schemas.microsoft.com/office/drawing/2014/main" id="{B0537974-BC99-D8E5-009D-966F3F5443CB}"/>
              </a:ext>
            </a:extLst>
          </p:cNvPr>
          <p:cNvSpPr/>
          <p:nvPr/>
        </p:nvSpPr>
        <p:spPr>
          <a:xfrm>
            <a:off x="8903367" y="4015533"/>
            <a:ext cx="637673" cy="430733"/>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9D8E490C-9293-C900-C5B6-C2044F68D7BF}"/>
              </a:ext>
            </a:extLst>
          </p:cNvPr>
          <p:cNvSpPr txBox="1"/>
          <p:nvPr/>
        </p:nvSpPr>
        <p:spPr>
          <a:xfrm>
            <a:off x="6379743" y="4446266"/>
            <a:ext cx="5684923" cy="17999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marL="342900" indent="-342900">
              <a:spcBef>
                <a:spcPts val="300"/>
              </a:spcBef>
              <a:spcAft>
                <a:spcPts val="300"/>
              </a:spcAft>
              <a:buFont typeface="Wingdings" panose="05000000000000000000" pitchFamily="2" charset="2"/>
              <a:buChar char="ü"/>
            </a:pPr>
            <a:r>
              <a:rPr lang="en-GB" sz="2200" dirty="0">
                <a:latin typeface="+mj-lt"/>
              </a:rPr>
              <a:t>Effective </a:t>
            </a:r>
            <a:r>
              <a:rPr lang="en-GB" sz="2200" b="1" dirty="0">
                <a:latin typeface="+mj-lt"/>
              </a:rPr>
              <a:t>policy implementation</a:t>
            </a:r>
          </a:p>
          <a:p>
            <a:pPr marL="342900" indent="-342900">
              <a:spcBef>
                <a:spcPts val="300"/>
              </a:spcBef>
              <a:spcAft>
                <a:spcPts val="300"/>
              </a:spcAft>
              <a:buFont typeface="Wingdings" panose="05000000000000000000" pitchFamily="2" charset="2"/>
              <a:buChar char="ü"/>
            </a:pPr>
            <a:r>
              <a:rPr lang="en-GB" sz="2200" dirty="0">
                <a:latin typeface="+mj-lt"/>
              </a:rPr>
              <a:t>Enhanced</a:t>
            </a:r>
            <a:r>
              <a:rPr lang="en-GB" sz="2200" b="1" dirty="0">
                <a:latin typeface="+mj-lt"/>
              </a:rPr>
              <a:t> MRV systems &amp; evaluations</a:t>
            </a:r>
          </a:p>
          <a:p>
            <a:pPr marL="342900" indent="-342900">
              <a:spcBef>
                <a:spcPts val="300"/>
              </a:spcBef>
              <a:spcAft>
                <a:spcPts val="300"/>
              </a:spcAft>
              <a:buFont typeface="Wingdings" panose="05000000000000000000" pitchFamily="2" charset="2"/>
              <a:buChar char="ü"/>
            </a:pPr>
            <a:r>
              <a:rPr lang="en-GB" sz="2200" dirty="0">
                <a:latin typeface="+mj-lt"/>
              </a:rPr>
              <a:t>Informed </a:t>
            </a:r>
            <a:r>
              <a:rPr lang="en-GB" sz="2200" b="1" dirty="0">
                <a:latin typeface="+mj-lt"/>
              </a:rPr>
              <a:t>(re)design of policies towards 2030</a:t>
            </a:r>
          </a:p>
        </p:txBody>
      </p:sp>
    </p:spTree>
    <p:extLst>
      <p:ext uri="{BB962C8B-B14F-4D97-AF65-F5344CB8AC3E}">
        <p14:creationId xmlns:p14="http://schemas.microsoft.com/office/powerpoint/2010/main" val="545409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274541" y="47591"/>
            <a:ext cx="8917459" cy="903879"/>
          </a:xfrm>
        </p:spPr>
        <p:txBody>
          <a:bodyPr>
            <a:normAutofit/>
          </a:bodyPr>
          <a:lstStyle/>
          <a:p>
            <a:r>
              <a:rPr lang="en-GB" sz="4000"/>
              <a:t>Examples of resources</a:t>
            </a:r>
            <a:endParaRPr lang="en-GB" sz="4000" b="1"/>
          </a:p>
        </p:txBody>
      </p:sp>
      <p:sp>
        <p:nvSpPr>
          <p:cNvPr id="5" name="Content Placeholder 4">
            <a:extLst>
              <a:ext uri="{FF2B5EF4-FFF2-40B4-BE49-F238E27FC236}">
                <a16:creationId xmlns:a16="http://schemas.microsoft.com/office/drawing/2014/main" id="{2184E71D-B085-8B26-D00E-C22086413EED}"/>
              </a:ext>
            </a:extLst>
          </p:cNvPr>
          <p:cNvSpPr>
            <a:spLocks noGrp="1"/>
          </p:cNvSpPr>
          <p:nvPr>
            <p:ph idx="1"/>
          </p:nvPr>
        </p:nvSpPr>
        <p:spPr>
          <a:xfrm>
            <a:off x="535184" y="5040751"/>
            <a:ext cx="5408073" cy="903879"/>
          </a:xfrm>
        </p:spPr>
        <p:txBody>
          <a:bodyPr>
            <a:noAutofit/>
          </a:bodyPr>
          <a:lstStyle/>
          <a:p>
            <a:pPr marL="0" indent="0">
              <a:lnSpc>
                <a:spcPct val="100000"/>
              </a:lnSpc>
              <a:buNone/>
            </a:pPr>
            <a:r>
              <a:rPr lang="en-US" sz="2000" dirty="0">
                <a:latin typeface="+mj-lt"/>
                <a:sym typeface="Wingdings" panose="05000000000000000000" pitchFamily="2" charset="2"/>
                <a:hlinkClick r:id="rId2"/>
              </a:rPr>
              <a:t>https://ieecp.org/wp-content/uploads/2023/07/ENSMOVplus-D2.2-Implications-of-Ff55-Package.pdf</a:t>
            </a:r>
            <a:r>
              <a:rPr lang="en-US" sz="2000" dirty="0">
                <a:latin typeface="+mj-lt"/>
                <a:sym typeface="Wingdings" panose="05000000000000000000" pitchFamily="2" charset="2"/>
              </a:rPr>
              <a:t> </a:t>
            </a:r>
            <a:endParaRPr lang="fr-FR" sz="2000" dirty="0">
              <a:solidFill>
                <a:srgbClr val="06D6A0"/>
              </a:solidFill>
              <a:latin typeface="+mj-lt"/>
            </a:endParaRPr>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6</a:t>
            </a:fld>
            <a:endParaRPr lang="fr-FR"/>
          </a:p>
        </p:txBody>
      </p:sp>
      <p:pic>
        <p:nvPicPr>
          <p:cNvPr id="8" name="Image 7">
            <a:extLst>
              <a:ext uri="{FF2B5EF4-FFF2-40B4-BE49-F238E27FC236}">
                <a16:creationId xmlns:a16="http://schemas.microsoft.com/office/drawing/2014/main" id="{B54A410B-737F-79D9-C957-A537954A67CA}"/>
              </a:ext>
            </a:extLst>
          </p:cNvPr>
          <p:cNvPicPr>
            <a:picLocks noChangeAspect="1"/>
          </p:cNvPicPr>
          <p:nvPr/>
        </p:nvPicPr>
        <p:blipFill rotWithShape="1">
          <a:blip r:embed="rId3"/>
          <a:srcRect t="2771"/>
          <a:stretch/>
        </p:blipFill>
        <p:spPr>
          <a:xfrm>
            <a:off x="535184" y="1100781"/>
            <a:ext cx="4514201" cy="3902720"/>
          </a:xfrm>
          <a:prstGeom prst="rect">
            <a:avLst/>
          </a:prstGeom>
        </p:spPr>
      </p:pic>
      <p:sp>
        <p:nvSpPr>
          <p:cNvPr id="13" name="Content Placeholder 4">
            <a:extLst>
              <a:ext uri="{FF2B5EF4-FFF2-40B4-BE49-F238E27FC236}">
                <a16:creationId xmlns:a16="http://schemas.microsoft.com/office/drawing/2014/main" id="{CCD46B97-5B4C-553B-2EB0-D8EB491604CE}"/>
              </a:ext>
            </a:extLst>
          </p:cNvPr>
          <p:cNvSpPr txBox="1">
            <a:spLocks/>
          </p:cNvSpPr>
          <p:nvPr/>
        </p:nvSpPr>
        <p:spPr>
          <a:xfrm>
            <a:off x="6096000" y="4872535"/>
            <a:ext cx="5617730" cy="903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900" dirty="0">
                <a:solidFill>
                  <a:srgbClr val="06D6A0"/>
                </a:solidFill>
                <a:latin typeface="+mj-lt"/>
                <a:hlinkClick r:id="rId4"/>
              </a:rPr>
              <a:t>https://energysavingpolicies.eu/materials/using-measurements-in-monitoring-energy-efficiency-policies-examples-from-5-countries/</a:t>
            </a:r>
            <a:r>
              <a:rPr lang="fr-FR" sz="1900" dirty="0">
                <a:solidFill>
                  <a:srgbClr val="06D6A0"/>
                </a:solidFill>
                <a:latin typeface="+mj-lt"/>
              </a:rPr>
              <a:t> </a:t>
            </a:r>
          </a:p>
        </p:txBody>
      </p:sp>
      <p:pic>
        <p:nvPicPr>
          <p:cNvPr id="6" name="Image 5">
            <a:extLst>
              <a:ext uri="{FF2B5EF4-FFF2-40B4-BE49-F238E27FC236}">
                <a16:creationId xmlns:a16="http://schemas.microsoft.com/office/drawing/2014/main" id="{9E0621A0-D115-B494-7ED3-573597D4E431}"/>
              </a:ext>
            </a:extLst>
          </p:cNvPr>
          <p:cNvPicPr>
            <a:picLocks noChangeAspect="1"/>
          </p:cNvPicPr>
          <p:nvPr/>
        </p:nvPicPr>
        <p:blipFill>
          <a:blip r:embed="rId5"/>
          <a:stretch>
            <a:fillRect/>
          </a:stretch>
        </p:blipFill>
        <p:spPr>
          <a:xfrm>
            <a:off x="5476917" y="1677279"/>
            <a:ext cx="6522462" cy="2832937"/>
          </a:xfrm>
          <a:prstGeom prst="rect">
            <a:avLst/>
          </a:prstGeom>
        </p:spPr>
      </p:pic>
    </p:spTree>
    <p:extLst>
      <p:ext uri="{BB962C8B-B14F-4D97-AF65-F5344CB8AC3E}">
        <p14:creationId xmlns:p14="http://schemas.microsoft.com/office/powerpoint/2010/main" val="798198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274541" y="-1836"/>
            <a:ext cx="8917459" cy="779703"/>
          </a:xfrm>
        </p:spPr>
        <p:txBody>
          <a:bodyPr>
            <a:normAutofit/>
          </a:bodyPr>
          <a:lstStyle/>
          <a:p>
            <a:r>
              <a:rPr lang="en-GB" sz="4000" dirty="0"/>
              <a:t>Examples of activities</a:t>
            </a:r>
            <a:endParaRPr lang="en-GB" sz="4000" b="1" dirty="0"/>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7</a:t>
            </a:fld>
            <a:endParaRPr lang="fr-FR"/>
          </a:p>
        </p:txBody>
      </p:sp>
      <p:sp>
        <p:nvSpPr>
          <p:cNvPr id="13" name="Content Placeholder 4">
            <a:extLst>
              <a:ext uri="{FF2B5EF4-FFF2-40B4-BE49-F238E27FC236}">
                <a16:creationId xmlns:a16="http://schemas.microsoft.com/office/drawing/2014/main" id="{CCD46B97-5B4C-553B-2EB0-D8EB491604CE}"/>
              </a:ext>
            </a:extLst>
          </p:cNvPr>
          <p:cNvSpPr txBox="1">
            <a:spLocks/>
          </p:cNvSpPr>
          <p:nvPr/>
        </p:nvSpPr>
        <p:spPr>
          <a:xfrm>
            <a:off x="8678835" y="3913778"/>
            <a:ext cx="3525521" cy="903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1500" dirty="0">
                <a:solidFill>
                  <a:srgbClr val="06D6A0"/>
                </a:solidFill>
                <a:latin typeface="+mj-lt"/>
                <a:hlinkClick r:id="rId2"/>
              </a:rPr>
              <a:t>https://energysavingpolicies.eu/events/energy-savings-obligations-road-to-2030-bigger-cleaner-fairer/</a:t>
            </a:r>
            <a:r>
              <a:rPr lang="fr-FR" sz="1500" dirty="0">
                <a:solidFill>
                  <a:srgbClr val="06D6A0"/>
                </a:solidFill>
                <a:latin typeface="+mj-lt"/>
              </a:rPr>
              <a:t> </a:t>
            </a:r>
          </a:p>
        </p:txBody>
      </p:sp>
      <p:pic>
        <p:nvPicPr>
          <p:cNvPr id="3" name="Image 2">
            <a:extLst>
              <a:ext uri="{FF2B5EF4-FFF2-40B4-BE49-F238E27FC236}">
                <a16:creationId xmlns:a16="http://schemas.microsoft.com/office/drawing/2014/main" id="{740F4A8C-BDBB-F8D6-B184-9291AA40F3E0}"/>
              </a:ext>
            </a:extLst>
          </p:cNvPr>
          <p:cNvPicPr>
            <a:picLocks noChangeAspect="1"/>
          </p:cNvPicPr>
          <p:nvPr/>
        </p:nvPicPr>
        <p:blipFill>
          <a:blip r:embed="rId3"/>
          <a:stretch>
            <a:fillRect/>
          </a:stretch>
        </p:blipFill>
        <p:spPr>
          <a:xfrm>
            <a:off x="8933934" y="716288"/>
            <a:ext cx="2962309" cy="2962309"/>
          </a:xfrm>
          <a:prstGeom prst="rect">
            <a:avLst/>
          </a:prstGeom>
        </p:spPr>
      </p:pic>
      <p:pic>
        <p:nvPicPr>
          <p:cNvPr id="7" name="Image 6">
            <a:extLst>
              <a:ext uri="{FF2B5EF4-FFF2-40B4-BE49-F238E27FC236}">
                <a16:creationId xmlns:a16="http://schemas.microsoft.com/office/drawing/2014/main" id="{B1D443B3-2A32-F6FB-10B0-83A045D2CC20}"/>
              </a:ext>
            </a:extLst>
          </p:cNvPr>
          <p:cNvPicPr>
            <a:picLocks noChangeAspect="1"/>
          </p:cNvPicPr>
          <p:nvPr/>
        </p:nvPicPr>
        <p:blipFill>
          <a:blip r:embed="rId4"/>
          <a:stretch>
            <a:fillRect/>
          </a:stretch>
        </p:blipFill>
        <p:spPr>
          <a:xfrm>
            <a:off x="3793523" y="765312"/>
            <a:ext cx="4399811" cy="4399811"/>
          </a:xfrm>
          <a:prstGeom prst="rect">
            <a:avLst/>
          </a:prstGeom>
        </p:spPr>
      </p:pic>
      <p:pic>
        <p:nvPicPr>
          <p:cNvPr id="10" name="Image 9">
            <a:extLst>
              <a:ext uri="{FF2B5EF4-FFF2-40B4-BE49-F238E27FC236}">
                <a16:creationId xmlns:a16="http://schemas.microsoft.com/office/drawing/2014/main" id="{37611EF2-456E-5A00-9A0D-E38660C5370D}"/>
              </a:ext>
            </a:extLst>
          </p:cNvPr>
          <p:cNvPicPr>
            <a:picLocks noChangeAspect="1"/>
          </p:cNvPicPr>
          <p:nvPr/>
        </p:nvPicPr>
        <p:blipFill>
          <a:blip r:embed="rId5"/>
          <a:stretch>
            <a:fillRect/>
          </a:stretch>
        </p:blipFill>
        <p:spPr>
          <a:xfrm>
            <a:off x="227469" y="905381"/>
            <a:ext cx="3262852" cy="2789289"/>
          </a:xfrm>
          <a:prstGeom prst="rect">
            <a:avLst/>
          </a:prstGeom>
        </p:spPr>
      </p:pic>
      <p:sp>
        <p:nvSpPr>
          <p:cNvPr id="11" name="Content Placeholder 4">
            <a:extLst>
              <a:ext uri="{FF2B5EF4-FFF2-40B4-BE49-F238E27FC236}">
                <a16:creationId xmlns:a16="http://schemas.microsoft.com/office/drawing/2014/main" id="{D75BA364-7F9F-3CB0-63BA-83AD8C0CEE5B}"/>
              </a:ext>
            </a:extLst>
          </p:cNvPr>
          <p:cNvSpPr txBox="1">
            <a:spLocks/>
          </p:cNvSpPr>
          <p:nvPr/>
        </p:nvSpPr>
        <p:spPr>
          <a:xfrm>
            <a:off x="269549" y="3773667"/>
            <a:ext cx="3220772" cy="903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500" dirty="0">
                <a:latin typeface="+mj-lt"/>
                <a:sym typeface="Wingdings" panose="05000000000000000000" pitchFamily="2" charset="2"/>
                <a:hlinkClick r:id="rId6"/>
              </a:rPr>
              <a:t>https://energysavingpolicies.eu/materials/ensmov-plus-workshop-on-white-certificates-and-eeos/</a:t>
            </a:r>
            <a:r>
              <a:rPr lang="en-US" sz="1500" dirty="0">
                <a:latin typeface="+mj-lt"/>
                <a:sym typeface="Wingdings" panose="05000000000000000000" pitchFamily="2" charset="2"/>
              </a:rPr>
              <a:t> </a:t>
            </a:r>
            <a:endParaRPr lang="fr-FR" sz="1500" dirty="0">
              <a:solidFill>
                <a:srgbClr val="06D6A0"/>
              </a:solidFill>
              <a:latin typeface="+mj-lt"/>
            </a:endParaRPr>
          </a:p>
        </p:txBody>
      </p:sp>
      <p:sp>
        <p:nvSpPr>
          <p:cNvPr id="12" name="ZoneTexte 11">
            <a:extLst>
              <a:ext uri="{FF2B5EF4-FFF2-40B4-BE49-F238E27FC236}">
                <a16:creationId xmlns:a16="http://schemas.microsoft.com/office/drawing/2014/main" id="{229750CC-E267-28ED-E585-C2A56399295F}"/>
              </a:ext>
            </a:extLst>
          </p:cNvPr>
          <p:cNvSpPr txBox="1"/>
          <p:nvPr/>
        </p:nvSpPr>
        <p:spPr>
          <a:xfrm>
            <a:off x="0" y="5364667"/>
            <a:ext cx="12192000" cy="64021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5400" tIns="25400" rIns="25400" bIns="25400" numCol="1" spcCol="1270" anchor="ctr" anchorCtr="0">
            <a:noAutofit/>
          </a:bodyPr>
          <a:lstStyle/>
          <a:p>
            <a:pPr algn="ctr">
              <a:spcBef>
                <a:spcPts val="300"/>
              </a:spcBef>
              <a:spcAft>
                <a:spcPts val="300"/>
              </a:spcAft>
            </a:pPr>
            <a:r>
              <a:rPr lang="en-GB" sz="2200" b="1" dirty="0">
                <a:latin typeface="+mj-lt"/>
              </a:rPr>
              <a:t>+ national workshops</a:t>
            </a:r>
          </a:p>
        </p:txBody>
      </p:sp>
      <p:sp>
        <p:nvSpPr>
          <p:cNvPr id="5" name="Content Placeholder 4">
            <a:extLst>
              <a:ext uri="{FF2B5EF4-FFF2-40B4-BE49-F238E27FC236}">
                <a16:creationId xmlns:a16="http://schemas.microsoft.com/office/drawing/2014/main" id="{2184E71D-B085-8B26-D00E-C22086413EED}"/>
              </a:ext>
            </a:extLst>
          </p:cNvPr>
          <p:cNvSpPr>
            <a:spLocks noGrp="1"/>
          </p:cNvSpPr>
          <p:nvPr>
            <p:ph idx="1"/>
          </p:nvPr>
        </p:nvSpPr>
        <p:spPr>
          <a:xfrm>
            <a:off x="3561602" y="4614509"/>
            <a:ext cx="5070664" cy="903879"/>
          </a:xfrm>
          <a:solidFill>
            <a:schemeClr val="bg1"/>
          </a:solidFill>
        </p:spPr>
        <p:txBody>
          <a:bodyPr>
            <a:noAutofit/>
          </a:bodyPr>
          <a:lstStyle/>
          <a:p>
            <a:pPr marL="0" indent="0">
              <a:lnSpc>
                <a:spcPct val="100000"/>
              </a:lnSpc>
              <a:buNone/>
            </a:pPr>
            <a:r>
              <a:rPr lang="en-US" sz="1500" dirty="0">
                <a:latin typeface="+mj-lt"/>
                <a:sym typeface="Wingdings" panose="05000000000000000000" pitchFamily="2" charset="2"/>
                <a:hlinkClick r:id="rId7"/>
              </a:rPr>
              <a:t>https://energysavingpolicies.eu/events/energy-efficiency-obligation-schemes-and-other-market-based-instruments-scaling-up-to-the-2030-targets/</a:t>
            </a:r>
            <a:r>
              <a:rPr lang="en-US" sz="1500" dirty="0">
                <a:latin typeface="+mj-lt"/>
                <a:sym typeface="Wingdings" panose="05000000000000000000" pitchFamily="2" charset="2"/>
              </a:rPr>
              <a:t> </a:t>
            </a:r>
            <a:endParaRPr lang="fr-FR" sz="1500" dirty="0">
              <a:solidFill>
                <a:srgbClr val="06D6A0"/>
              </a:solidFill>
              <a:latin typeface="+mj-lt"/>
            </a:endParaRPr>
          </a:p>
        </p:txBody>
      </p:sp>
    </p:spTree>
    <p:extLst>
      <p:ext uri="{BB962C8B-B14F-4D97-AF65-F5344CB8AC3E}">
        <p14:creationId xmlns:p14="http://schemas.microsoft.com/office/powerpoint/2010/main" val="2880777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274541" y="47591"/>
            <a:ext cx="8917459" cy="903879"/>
          </a:xfrm>
        </p:spPr>
        <p:txBody>
          <a:bodyPr>
            <a:normAutofit/>
          </a:bodyPr>
          <a:lstStyle/>
          <a:p>
            <a:r>
              <a:rPr lang="fr-FR" sz="4000" dirty="0"/>
              <a:t>Online platform</a:t>
            </a:r>
            <a:endParaRPr lang="fr-FR" sz="4000" b="1" dirty="0"/>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8</a:t>
            </a:fld>
            <a:endParaRPr lang="fr-FR"/>
          </a:p>
        </p:txBody>
      </p:sp>
      <p:sp>
        <p:nvSpPr>
          <p:cNvPr id="13" name="Content Placeholder 4">
            <a:extLst>
              <a:ext uri="{FF2B5EF4-FFF2-40B4-BE49-F238E27FC236}">
                <a16:creationId xmlns:a16="http://schemas.microsoft.com/office/drawing/2014/main" id="{CCD46B97-5B4C-553B-2EB0-D8EB491604CE}"/>
              </a:ext>
            </a:extLst>
          </p:cNvPr>
          <p:cNvSpPr txBox="1">
            <a:spLocks/>
          </p:cNvSpPr>
          <p:nvPr/>
        </p:nvSpPr>
        <p:spPr>
          <a:xfrm>
            <a:off x="7099300" y="271385"/>
            <a:ext cx="4627261" cy="5578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r-FR" sz="2400" dirty="0">
                <a:solidFill>
                  <a:srgbClr val="06D6A0"/>
                </a:solidFill>
                <a:latin typeface="+mj-lt"/>
                <a:hlinkClick r:id="rId2"/>
              </a:rPr>
              <a:t>https://energysavingpolicies.eu/</a:t>
            </a:r>
            <a:r>
              <a:rPr lang="fr-FR" sz="2400" dirty="0">
                <a:solidFill>
                  <a:srgbClr val="06D6A0"/>
                </a:solidFill>
                <a:latin typeface="+mj-lt"/>
              </a:rPr>
              <a:t> </a:t>
            </a:r>
          </a:p>
        </p:txBody>
      </p:sp>
      <p:pic>
        <p:nvPicPr>
          <p:cNvPr id="11" name="Image 10">
            <a:extLst>
              <a:ext uri="{FF2B5EF4-FFF2-40B4-BE49-F238E27FC236}">
                <a16:creationId xmlns:a16="http://schemas.microsoft.com/office/drawing/2014/main" id="{F8141C6D-DDE0-A0AB-141E-58B1A624A983}"/>
              </a:ext>
            </a:extLst>
          </p:cNvPr>
          <p:cNvPicPr>
            <a:picLocks noChangeAspect="1"/>
          </p:cNvPicPr>
          <p:nvPr/>
        </p:nvPicPr>
        <p:blipFill>
          <a:blip r:embed="rId3"/>
          <a:stretch>
            <a:fillRect/>
          </a:stretch>
        </p:blipFill>
        <p:spPr>
          <a:xfrm>
            <a:off x="0" y="1053069"/>
            <a:ext cx="12192000" cy="5664566"/>
          </a:xfrm>
          <a:prstGeom prst="rect">
            <a:avLst/>
          </a:prstGeom>
        </p:spPr>
      </p:pic>
    </p:spTree>
    <p:extLst>
      <p:ext uri="{BB962C8B-B14F-4D97-AF65-F5344CB8AC3E}">
        <p14:creationId xmlns:p14="http://schemas.microsoft.com/office/powerpoint/2010/main" val="1949332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02E3F1-200E-4B99-D86A-56CBE577D905}"/>
              </a:ext>
            </a:extLst>
          </p:cNvPr>
          <p:cNvSpPr>
            <a:spLocks noGrp="1"/>
          </p:cNvSpPr>
          <p:nvPr>
            <p:ph type="title"/>
          </p:nvPr>
        </p:nvSpPr>
        <p:spPr>
          <a:xfrm>
            <a:off x="3274541" y="47591"/>
            <a:ext cx="8917459" cy="903879"/>
          </a:xfrm>
        </p:spPr>
        <p:txBody>
          <a:bodyPr>
            <a:normAutofit/>
          </a:bodyPr>
          <a:lstStyle/>
          <a:p>
            <a:r>
              <a:rPr lang="fr-FR" sz="4000" dirty="0"/>
              <a:t>Online platform: country pages</a:t>
            </a:r>
            <a:endParaRPr lang="fr-FR" sz="4000" b="1" dirty="0"/>
          </a:p>
        </p:txBody>
      </p:sp>
      <p:sp>
        <p:nvSpPr>
          <p:cNvPr id="2" name="Espace réservé du numéro de diapositive 1">
            <a:extLst>
              <a:ext uri="{FF2B5EF4-FFF2-40B4-BE49-F238E27FC236}">
                <a16:creationId xmlns:a16="http://schemas.microsoft.com/office/drawing/2014/main" id="{9700A896-380F-98B9-06B7-C9DE4806767F}"/>
              </a:ext>
            </a:extLst>
          </p:cNvPr>
          <p:cNvSpPr>
            <a:spLocks noGrp="1"/>
          </p:cNvSpPr>
          <p:nvPr>
            <p:ph type="sldNum" sz="quarter" idx="12"/>
          </p:nvPr>
        </p:nvSpPr>
        <p:spPr/>
        <p:txBody>
          <a:bodyPr/>
          <a:lstStyle/>
          <a:p>
            <a:fld id="{D03C8918-B954-4A43-B948-19DD653BC222}" type="slidenum">
              <a:rPr lang="fr-FR" smtClean="0"/>
              <a:t>9</a:t>
            </a:fld>
            <a:endParaRPr lang="fr-FR"/>
          </a:p>
        </p:txBody>
      </p:sp>
      <p:pic>
        <p:nvPicPr>
          <p:cNvPr id="5" name="Image 4">
            <a:extLst>
              <a:ext uri="{FF2B5EF4-FFF2-40B4-BE49-F238E27FC236}">
                <a16:creationId xmlns:a16="http://schemas.microsoft.com/office/drawing/2014/main" id="{74EEAA66-4995-B2A6-B96D-FC1887163968}"/>
              </a:ext>
            </a:extLst>
          </p:cNvPr>
          <p:cNvPicPr>
            <a:picLocks noChangeAspect="1"/>
          </p:cNvPicPr>
          <p:nvPr/>
        </p:nvPicPr>
        <p:blipFill>
          <a:blip r:embed="rId2"/>
          <a:stretch>
            <a:fillRect/>
          </a:stretch>
        </p:blipFill>
        <p:spPr>
          <a:xfrm>
            <a:off x="7080067" y="1078489"/>
            <a:ext cx="4718577" cy="4939976"/>
          </a:xfrm>
          <a:prstGeom prst="rect">
            <a:avLst/>
          </a:prstGeom>
        </p:spPr>
      </p:pic>
      <p:pic>
        <p:nvPicPr>
          <p:cNvPr id="7" name="Image 6">
            <a:extLst>
              <a:ext uri="{FF2B5EF4-FFF2-40B4-BE49-F238E27FC236}">
                <a16:creationId xmlns:a16="http://schemas.microsoft.com/office/drawing/2014/main" id="{DED9A1FC-BD3D-059E-23E8-1F53994A85DA}"/>
              </a:ext>
            </a:extLst>
          </p:cNvPr>
          <p:cNvPicPr>
            <a:picLocks noChangeAspect="1"/>
          </p:cNvPicPr>
          <p:nvPr/>
        </p:nvPicPr>
        <p:blipFill>
          <a:blip r:embed="rId3"/>
          <a:stretch>
            <a:fillRect/>
          </a:stretch>
        </p:blipFill>
        <p:spPr>
          <a:xfrm>
            <a:off x="172640" y="1078489"/>
            <a:ext cx="6907427" cy="1163407"/>
          </a:xfrm>
          <a:prstGeom prst="rect">
            <a:avLst/>
          </a:prstGeom>
        </p:spPr>
      </p:pic>
      <p:sp>
        <p:nvSpPr>
          <p:cNvPr id="8" name="Ellipse 7">
            <a:extLst>
              <a:ext uri="{FF2B5EF4-FFF2-40B4-BE49-F238E27FC236}">
                <a16:creationId xmlns:a16="http://schemas.microsoft.com/office/drawing/2014/main" id="{5D5A4DA1-045F-38D6-6898-4A318606ED4B}"/>
              </a:ext>
            </a:extLst>
          </p:cNvPr>
          <p:cNvSpPr/>
          <p:nvPr/>
        </p:nvSpPr>
        <p:spPr>
          <a:xfrm>
            <a:off x="3237471" y="1297460"/>
            <a:ext cx="556054" cy="296562"/>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60A4590E-2615-E5B2-F40C-7562D3FA70DA}"/>
              </a:ext>
            </a:extLst>
          </p:cNvPr>
          <p:cNvPicPr>
            <a:picLocks noChangeAspect="1"/>
          </p:cNvPicPr>
          <p:nvPr/>
        </p:nvPicPr>
        <p:blipFill>
          <a:blip r:embed="rId4"/>
          <a:stretch>
            <a:fillRect/>
          </a:stretch>
        </p:blipFill>
        <p:spPr>
          <a:xfrm>
            <a:off x="172640" y="2687021"/>
            <a:ext cx="6907427" cy="2886318"/>
          </a:xfrm>
          <a:prstGeom prst="rect">
            <a:avLst/>
          </a:prstGeom>
        </p:spPr>
      </p:pic>
    </p:spTree>
    <p:extLst>
      <p:ext uri="{BB962C8B-B14F-4D97-AF65-F5344CB8AC3E}">
        <p14:creationId xmlns:p14="http://schemas.microsoft.com/office/powerpoint/2010/main" val="1062662696"/>
      </p:ext>
    </p:extLst>
  </p:cSld>
  <p:clrMapOvr>
    <a:masterClrMapping/>
  </p:clrMapOvr>
</p:sld>
</file>

<file path=ppt/theme/theme1.xml><?xml version="1.0" encoding="utf-8"?>
<a:theme xmlns:a="http://schemas.openxmlformats.org/drawingml/2006/main" name="Title ">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ENSMOV Plus">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2.xml><?xml version="1.0" encoding="utf-8"?>
<a:theme xmlns:a="http://schemas.openxmlformats.org/drawingml/2006/main" name="Presentation slides">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ENSMOV Plus">
      <a:majorFont>
        <a:latin typeface="Tahom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tners">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4.xml><?xml version="1.0" encoding="utf-8"?>
<a:theme xmlns:a="http://schemas.openxmlformats.org/drawingml/2006/main" name="Contact">
  <a:themeElements>
    <a:clrScheme name="ENSMOV Plus">
      <a:dk1>
        <a:srgbClr val="294179"/>
      </a:dk1>
      <a:lt1>
        <a:sysClr val="window" lastClr="FFFFFF"/>
      </a:lt1>
      <a:dk2>
        <a:srgbClr val="294179"/>
      </a:dk2>
      <a:lt2>
        <a:srgbClr val="FFFFFF"/>
      </a:lt2>
      <a:accent1>
        <a:srgbClr val="294179"/>
      </a:accent1>
      <a:accent2>
        <a:srgbClr val="247DB8"/>
      </a:accent2>
      <a:accent3>
        <a:srgbClr val="00A8DE"/>
      </a:accent3>
      <a:accent4>
        <a:srgbClr val="06D6A0"/>
      </a:accent4>
      <a:accent5>
        <a:srgbClr val="5B9BD5"/>
      </a:accent5>
      <a:accent6>
        <a:srgbClr val="000000"/>
      </a:accent6>
      <a:hlink>
        <a:srgbClr val="00A8DE"/>
      </a:hlink>
      <a:folHlink>
        <a:srgbClr val="247D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ensmov plus" id="{0A0BC4B8-1F9E-4647-832A-2D02629964B3}" vid="{338F5293-B4C7-4B34-BA1D-6A857BB8BCC9}"/>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E57887D760484DA61420E23E0BF681" ma:contentTypeVersion="17" ma:contentTypeDescription="Create a new document." ma:contentTypeScope="" ma:versionID="151d47aaa555032396ad96adcc0e7ba4">
  <xsd:schema xmlns:xsd="http://www.w3.org/2001/XMLSchema" xmlns:xs="http://www.w3.org/2001/XMLSchema" xmlns:p="http://schemas.microsoft.com/office/2006/metadata/properties" xmlns:ns2="4b1ba0fd-19b3-4c7e-bd46-de009a0675b4" xmlns:ns3="53860fbb-44d6-4238-b364-d734b1669ac4" targetNamespace="http://schemas.microsoft.com/office/2006/metadata/properties" ma:root="true" ma:fieldsID="3772d516b5a1224cbfb73b498d0aa07e" ns2:_="" ns3:_="">
    <xsd:import namespace="4b1ba0fd-19b3-4c7e-bd46-de009a0675b4"/>
    <xsd:import namespace="53860fbb-44d6-4238-b364-d734b1669a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1ba0fd-19b3-4c7e-bd46-de009a067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cb12b0e-00a5-4551-8a19-a15de1741ba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860fbb-44d6-4238-b364-d734b1669a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428d9bc-4be1-41cd-80a3-2b66635b6367}" ma:internalName="TaxCatchAll" ma:showField="CatchAllData" ma:web="53860fbb-44d6-4238-b364-d734b1669a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3860fbb-44d6-4238-b364-d734b1669ac4" xsi:nil="true"/>
    <lcf76f155ced4ddcb4097134ff3c332f xmlns="4b1ba0fd-19b3-4c7e-bd46-de009a0675b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D07EBE-C56E-4906-9F5C-E14E4C9A5764}"/>
</file>

<file path=customXml/itemProps2.xml><?xml version="1.0" encoding="utf-8"?>
<ds:datastoreItem xmlns:ds="http://schemas.openxmlformats.org/officeDocument/2006/customXml" ds:itemID="{2D160743-68A9-45EF-BF7C-8B6D2F0CE94E}">
  <ds:schemaRefs>
    <ds:schemaRef ds:uri="http://purl.org/dc/dcmitype/"/>
    <ds:schemaRef ds:uri="4b1ba0fd-19b3-4c7e-bd46-de009a0675b4"/>
    <ds:schemaRef ds:uri="http://www.w3.org/XML/1998/namespace"/>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53860fbb-44d6-4238-b364-d734b1669ac4"/>
    <ds:schemaRef ds:uri="http://schemas.microsoft.com/office/2006/metadata/properties"/>
  </ds:schemaRefs>
</ds:datastoreItem>
</file>

<file path=customXml/itemProps3.xml><?xml version="1.0" encoding="utf-8"?>
<ds:datastoreItem xmlns:ds="http://schemas.openxmlformats.org/officeDocument/2006/customXml" ds:itemID="{8382A56B-6FFC-4FCA-88E0-B50EC30569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10529</TotalTime>
  <Words>1104</Words>
  <Application>Microsoft Macintosh PowerPoint</Application>
  <PresentationFormat>Widescreen</PresentationFormat>
  <Paragraphs>198</Paragraphs>
  <Slides>13</Slides>
  <Notes>4</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13</vt:i4>
      </vt:variant>
    </vt:vector>
  </HeadingPairs>
  <TitlesOfParts>
    <vt:vector size="22" baseType="lpstr">
      <vt:lpstr>Arial</vt:lpstr>
      <vt:lpstr>Calibri</vt:lpstr>
      <vt:lpstr>Calibri Light</vt:lpstr>
      <vt:lpstr>Tahoma</vt:lpstr>
      <vt:lpstr>Wingdings</vt:lpstr>
      <vt:lpstr>Title </vt:lpstr>
      <vt:lpstr>Presentation slides</vt:lpstr>
      <vt:lpstr>Partners</vt:lpstr>
      <vt:lpstr>Contact</vt:lpstr>
      <vt:lpstr>Introducing the session and the ENSMOV Plus project</vt:lpstr>
      <vt:lpstr>ENSMOV Plus in a nutshell</vt:lpstr>
      <vt:lpstr>Why is experience sharing essential?</vt:lpstr>
      <vt:lpstr>Behavioural measures reported by Member States</vt:lpstr>
      <vt:lpstr>Background    Objectives &amp; outputs</vt:lpstr>
      <vt:lpstr>Examples of resources</vt:lpstr>
      <vt:lpstr>Examples of activities</vt:lpstr>
      <vt:lpstr>Online platform</vt:lpstr>
      <vt:lpstr>Online platform: country pages</vt:lpstr>
      <vt:lpstr>First topics covered</vt:lpstr>
      <vt:lpstr>Learning from the Uniform Methods Project</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Axelle Gallerand</dc:creator>
  <cp:lastModifiedBy>Samuel Thomas</cp:lastModifiedBy>
  <cp:revision>9</cp:revision>
  <dcterms:created xsi:type="dcterms:W3CDTF">2022-12-14T11:04:21Z</dcterms:created>
  <dcterms:modified xsi:type="dcterms:W3CDTF">2023-11-28T11:58:05Z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0x01010029E57887D760484DA61420E23E0BF681</vt:lpwstr>
  </property>
  <property fmtid="{D5CDD505-2E9C-101B-9397-08002B2CF9AE}" pid="3" name="MediaServiceImageTags">
    <vt:lpwstr/>
  </property>
</Properties>
</file>