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73" r:id="rId2"/>
    <p:sldId id="380" r:id="rId3"/>
    <p:sldId id="391" r:id="rId4"/>
    <p:sldId id="390" r:id="rId5"/>
    <p:sldId id="385" r:id="rId6"/>
    <p:sldId id="413" r:id="rId7"/>
    <p:sldId id="414" r:id="rId8"/>
    <p:sldId id="386" r:id="rId9"/>
    <p:sldId id="396" r:id="rId10"/>
    <p:sldId id="412" r:id="rId11"/>
    <p:sldId id="404" r:id="rId12"/>
    <p:sldId id="407" r:id="rId13"/>
    <p:sldId id="408" r:id="rId14"/>
    <p:sldId id="370" r:id="rId15"/>
  </p:sldIdLst>
  <p:sldSz cx="9144000" cy="5143500" type="screen16x9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6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BABA"/>
    <a:srgbClr val="FCECEA"/>
    <a:srgbClr val="DDF4FF"/>
    <a:srgbClr val="FFE9D9"/>
    <a:srgbClr val="CE321A"/>
    <a:srgbClr val="148C32"/>
    <a:srgbClr val="4A452A"/>
    <a:srgbClr val="323232"/>
    <a:srgbClr val="BE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0" autoAdjust="0"/>
    <p:restoredTop sz="98936" autoAdjust="0"/>
  </p:normalViewPr>
  <p:slideViewPr>
    <p:cSldViewPr>
      <p:cViewPr varScale="1">
        <p:scale>
          <a:sx n="133" d="100"/>
          <a:sy n="133" d="100"/>
        </p:scale>
        <p:origin x="144" y="390"/>
      </p:cViewPr>
      <p:guideLst>
        <p:guide orient="horz" pos="486"/>
        <p:guide pos="385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9" d="100"/>
          <a:sy n="89" d="100"/>
        </p:scale>
        <p:origin x="3732" y="10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9317E-6A29-4C7C-863A-8D7D0D77EB42}" type="datetimeFigureOut">
              <a:rPr lang="de-AT" smtClean="0"/>
              <a:t>24.06.2025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E2466-203D-4295-89EE-B7EBE8CEB59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9043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A7143-DD31-40A2-8260-3D8F3F185DBE}" type="datetimeFigureOut">
              <a:rPr lang="de-AT" smtClean="0"/>
              <a:t>24.06.2025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46E5D-FEE6-49A1-9675-DDC5A604797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2962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Share &gt;50%:</a:t>
            </a:r>
            <a:r>
              <a:rPr lang="en-GB" baseline="0" noProof="0" dirty="0"/>
              <a:t> (1) Relevant for 25GWh-threshold | (2) allowed to fulfil their obligation together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73057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Share &gt;50%:</a:t>
            </a:r>
            <a:r>
              <a:rPr lang="en-GB" baseline="0" noProof="0" dirty="0"/>
              <a:t> (1) Relevant for 25GWh-threshold | (2) allowed to fulfil their obligation together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73057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45892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Share &gt;50%:</a:t>
            </a:r>
            <a:r>
              <a:rPr lang="en-GB" baseline="0" noProof="0" dirty="0"/>
              <a:t> (1) Relevant for 25GWh-threshold | (2) allowed to fulfil their obligation together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73057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Examples on critical measures: Cavity wall insulation (Denmark), LED in</a:t>
            </a:r>
            <a:r>
              <a:rPr lang="en-GB" baseline="0" noProof="0" dirty="0"/>
              <a:t> superstores (Austria), water reducer (Austria, Italy)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46098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CDG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6E5D-FEE6-49A1-9675-DDC5A604797D}" type="slidenum">
              <a:rPr lang="de-AT" smtClean="0">
                <a:solidFill>
                  <a:prstClr val="black"/>
                </a:solidFill>
              </a:rPr>
              <a:pPr/>
              <a:t>14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77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208" y="1575205"/>
            <a:ext cx="4320480" cy="315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67544" y="497508"/>
            <a:ext cx="5842992" cy="562074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AT" dirty="0"/>
              <a:t>Titel (einzeilig)</a:t>
            </a:r>
            <a:br>
              <a:rPr lang="de-AT" dirty="0"/>
            </a:br>
            <a:endParaRPr lang="de-AT" dirty="0"/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3" y="1059383"/>
            <a:ext cx="5183807" cy="576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AT" dirty="0"/>
              <a:t>Untertitel (gerne auch mehrere Zeilen)</a:t>
            </a:r>
          </a:p>
        </p:txBody>
      </p:sp>
    </p:spTree>
    <p:extLst>
      <p:ext uri="{BB962C8B-B14F-4D97-AF65-F5344CB8AC3E}">
        <p14:creationId xmlns:p14="http://schemas.microsoft.com/office/powerpoint/2010/main" val="1165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271463" y="1203325"/>
            <a:ext cx="8509000" cy="345598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 baseline="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AT" dirty="0">
                <a:solidFill>
                  <a:schemeClr val="tx2"/>
                </a:solidFill>
              </a:rPr>
              <a:t>Wichtige Dinge</a:t>
            </a:r>
            <a:r>
              <a:rPr lang="de-AT" dirty="0"/>
              <a:t> werden mit ROT hervorgehoben (gilt auch für Überschrift).</a:t>
            </a:r>
            <a:br>
              <a:rPr lang="de-AT" sz="2000" dirty="0"/>
            </a:br>
            <a:r>
              <a:rPr lang="de-AT" sz="2000" dirty="0"/>
              <a:t>Der Text sollte mindestens 20 </a:t>
            </a:r>
            <a:r>
              <a:rPr lang="de-AT" sz="2000" dirty="0" err="1"/>
              <a:t>pt</a:t>
            </a:r>
            <a:r>
              <a:rPr lang="de-AT" sz="2000" dirty="0"/>
              <a:t> groß sein, wenn die PPT projiziert wird. Wenn die Präsentation z.B. nur als Leseunterlage verwendet wird, kann der Text auch kleiner sein. </a:t>
            </a:r>
            <a:br>
              <a:rPr lang="de-AT" sz="2000" dirty="0"/>
            </a:br>
            <a:r>
              <a:rPr lang="de-AT" sz="2000" dirty="0"/>
              <a:t>Abstände zwischen den Zeilen sollten mindestens 6 </a:t>
            </a:r>
            <a:r>
              <a:rPr lang="de-AT" sz="2000" dirty="0" err="1"/>
              <a:t>pt</a:t>
            </a:r>
            <a:r>
              <a:rPr lang="de-AT" sz="2000" dirty="0"/>
              <a:t> groß sein. Standardmäßig ist das auch so eingestellt.</a:t>
            </a:r>
          </a:p>
        </p:txBody>
      </p:sp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6758880" y="4926331"/>
            <a:ext cx="2133600" cy="218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8FF1FBF-7FF1-664C-9A1C-118F54E3BC05}" type="slidenum">
              <a:rPr lang="en-US" sz="900" smtClean="0">
                <a:solidFill>
                  <a:schemeClr val="bg1">
                    <a:lumMod val="50000"/>
                  </a:schemeClr>
                </a:solidFill>
              </a:rPr>
              <a:pPr/>
              <a:t>‹Nr.›</a:t>
            </a:fld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220746" y="987574"/>
            <a:ext cx="396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 userDrawn="1"/>
        </p:nvCxnSpPr>
        <p:spPr>
          <a:xfrm>
            <a:off x="271463" y="4909914"/>
            <a:ext cx="8509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216392" y="206375"/>
            <a:ext cx="7609288" cy="756000"/>
          </a:xfrm>
          <a:prstGeom prst="rect">
            <a:avLst/>
          </a:prstGeom>
        </p:spPr>
        <p:txBody>
          <a:bodyPr anchor="b" anchorCtr="0"/>
          <a:lstStyle>
            <a:lvl1pPr algn="l">
              <a:defRPr sz="2400" b="1" baseline="0"/>
            </a:lvl1pPr>
          </a:lstStyle>
          <a:p>
            <a:r>
              <a:rPr lang="de-DE" dirty="0"/>
              <a:t>Das ist die Folienüberschrift und sie ist ein- oder zweizeilig. Wichtige Dinge werden mit rot hervorgehoben.</a:t>
            </a:r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3" y="4958830"/>
            <a:ext cx="2913133" cy="1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5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271463" y="1203325"/>
            <a:ext cx="4140000" cy="345598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 baseline="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AT" dirty="0">
                <a:solidFill>
                  <a:schemeClr val="tx2"/>
                </a:solidFill>
              </a:rPr>
              <a:t>Wichtige Dinge</a:t>
            </a:r>
            <a:r>
              <a:rPr lang="de-AT" dirty="0"/>
              <a:t> werden mit ROT hervorgehoben (gilt auch für Überschrift).</a:t>
            </a:r>
            <a:br>
              <a:rPr lang="de-AT" sz="2000" dirty="0"/>
            </a:br>
            <a:r>
              <a:rPr lang="de-AT" sz="2000" dirty="0"/>
              <a:t>Der Text sollte mindestens 20 </a:t>
            </a:r>
            <a:r>
              <a:rPr lang="de-AT" sz="2000" dirty="0" err="1"/>
              <a:t>pt</a:t>
            </a:r>
            <a:r>
              <a:rPr lang="de-AT" sz="2000" dirty="0"/>
              <a:t> groß sein, wenn die PPT projiziert wird. Wenn die Präsentation z.B. nur als Leseunterlage verwendet wird, kann der Text auch kleiner sein. </a:t>
            </a:r>
            <a:br>
              <a:rPr lang="de-AT" sz="2000" dirty="0"/>
            </a:br>
            <a:endParaRPr lang="de-AT" sz="2000" dirty="0"/>
          </a:p>
        </p:txBody>
      </p:sp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6758880" y="4926331"/>
            <a:ext cx="2133600" cy="218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8FF1FBF-7FF1-664C-9A1C-118F54E3BC05}" type="slidenum">
              <a:rPr lang="en-US" sz="900" smtClean="0">
                <a:solidFill>
                  <a:schemeClr val="bg1">
                    <a:lumMod val="50000"/>
                  </a:schemeClr>
                </a:solidFill>
              </a:rPr>
              <a:pPr/>
              <a:t>‹Nr.›</a:t>
            </a:fld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220746" y="987574"/>
            <a:ext cx="396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 userDrawn="1"/>
        </p:nvCxnSpPr>
        <p:spPr>
          <a:xfrm>
            <a:off x="271463" y="4909914"/>
            <a:ext cx="8509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216392" y="206375"/>
            <a:ext cx="7609288" cy="756000"/>
          </a:xfrm>
          <a:prstGeom prst="rect">
            <a:avLst/>
          </a:prstGeom>
        </p:spPr>
        <p:txBody>
          <a:bodyPr anchor="b" anchorCtr="0"/>
          <a:lstStyle>
            <a:lvl1pPr algn="l">
              <a:defRPr sz="2400" b="1" baseline="0"/>
            </a:lvl1pPr>
          </a:lstStyle>
          <a:p>
            <a:r>
              <a:rPr lang="de-DE" dirty="0"/>
              <a:t>Das ist die Folienüberschrift und sie ist ein- oder zweizeilig. Wichtige Dinge werden mit rot hervorgehoben.</a:t>
            </a:r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3" y="4958830"/>
            <a:ext cx="2913133" cy="133200"/>
          </a:xfrm>
          <a:prstGeom prst="rect">
            <a:avLst/>
          </a:prstGeom>
        </p:spPr>
      </p:pic>
      <p:sp>
        <p:nvSpPr>
          <p:cNvPr id="8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4629364" y="1199247"/>
            <a:ext cx="4140000" cy="345598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 baseline="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AT" dirty="0">
                <a:solidFill>
                  <a:schemeClr val="tx2"/>
                </a:solidFill>
              </a:rPr>
              <a:t>Wichtige Dinge</a:t>
            </a:r>
            <a:r>
              <a:rPr lang="de-AT" dirty="0"/>
              <a:t> werden mit ROT hervorgehoben (gilt auch für Überschrift).</a:t>
            </a:r>
            <a:br>
              <a:rPr lang="de-AT" sz="2000" dirty="0"/>
            </a:br>
            <a:r>
              <a:rPr lang="de-AT" sz="2000" dirty="0"/>
              <a:t>Der Text sollte mindestens 20 </a:t>
            </a:r>
            <a:r>
              <a:rPr lang="de-AT" sz="2000" dirty="0" err="1"/>
              <a:t>pt</a:t>
            </a:r>
            <a:r>
              <a:rPr lang="de-AT" sz="2000" dirty="0"/>
              <a:t> groß sein, wenn die PPT projiziert wird. Wenn die Präsentation z.B. nur als Leseunterlage verwendet wird, kann der Text auch kleiner sein. </a:t>
            </a:r>
            <a:br>
              <a:rPr lang="de-AT" sz="2000" dirty="0"/>
            </a:b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366296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3568" y="2067694"/>
            <a:ext cx="7776000" cy="1368000"/>
          </a:xfrm>
          <a:prstGeom prst="rect">
            <a:avLst/>
          </a:prstGeom>
        </p:spPr>
        <p:txBody>
          <a:bodyPr anchor="ctr" anchorCtr="0"/>
          <a:lstStyle>
            <a:lvl1pPr>
              <a:spcBef>
                <a:spcPts val="0"/>
              </a:spcBef>
              <a:spcAft>
                <a:spcPts val="0"/>
              </a:spcAft>
              <a:defRPr sz="5400" baseline="0"/>
            </a:lvl1pPr>
          </a:lstStyle>
          <a:p>
            <a:r>
              <a:rPr lang="de-DE" dirty="0"/>
              <a:t>Dies ist der Zwischentitel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0567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9208" y="422424"/>
            <a:ext cx="3610744" cy="56515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Ihr Ansprechpartner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48440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46" y="4940928"/>
            <a:ext cx="2448000" cy="23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08087" y="148911"/>
            <a:ext cx="7627118" cy="757130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>
            <a:lvl1pPr marL="0" indent="0">
              <a:spcBef>
                <a:spcPts val="0"/>
              </a:spcBef>
              <a:buNone/>
              <a:defRPr lang="de-DE" sz="2400" b="1" baseline="0" dirty="0" smtClean="0">
                <a:latin typeface="+mj-lt"/>
              </a:defRPr>
            </a:lvl1pPr>
            <a:lvl2pPr>
              <a:defRPr lang="de-DE" sz="1800" dirty="0" smtClean="0"/>
            </a:lvl2pPr>
            <a:lvl3pPr>
              <a:defRPr lang="de-DE" sz="1800" dirty="0" smtClean="0"/>
            </a:lvl3pPr>
            <a:lvl4pPr>
              <a:defRPr lang="de-DE" sz="1800" dirty="0" smtClean="0"/>
            </a:lvl4pPr>
            <a:lvl5pPr>
              <a:defRPr lang="de-AT" sz="1800" dirty="0"/>
            </a:lvl5pPr>
          </a:lstStyle>
          <a:p>
            <a:pPr>
              <a:lnSpc>
                <a:spcPct val="90000"/>
              </a:lnSpc>
            </a:pPr>
            <a:r>
              <a:rPr lang="en-GB" sz="2400" b="1" noProof="0" dirty="0">
                <a:latin typeface="+mj-lt"/>
              </a:rPr>
              <a:t>This is the slide‘s title. It is either one-lined or two-lined. Important things are highlighted in red.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271463" y="1203325"/>
            <a:ext cx="8509000" cy="345598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 baseline="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noProof="0" dirty="0"/>
              <a:t>The size of the text should be at least 20 </a:t>
            </a:r>
            <a:r>
              <a:rPr lang="en-GB" sz="2000" noProof="0" dirty="0" err="1"/>
              <a:t>pt</a:t>
            </a:r>
            <a:r>
              <a:rPr lang="en-GB" sz="2000" noProof="0" dirty="0"/>
              <a:t>, if the presentation is projected via beamer or TV. If the presentation is only used as a print, the text size can be smaller.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noProof="0" dirty="0"/>
              <a:t>Space between lines should be at least 6 pt.</a:t>
            </a:r>
          </a:p>
        </p:txBody>
      </p:sp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6758880" y="4926331"/>
            <a:ext cx="2133600" cy="218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8FF1FBF-7FF1-664C-9A1C-118F54E3BC05}" type="slidenum">
              <a:rPr lang="en-US" sz="900" smtClean="0">
                <a:solidFill>
                  <a:schemeClr val="bg1">
                    <a:lumMod val="50000"/>
                  </a:schemeClr>
                </a:solidFill>
              </a:rPr>
              <a:pPr/>
              <a:t>‹Nr.›</a:t>
            </a:fld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220746" y="987574"/>
            <a:ext cx="396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 userDrawn="1"/>
        </p:nvCxnSpPr>
        <p:spPr>
          <a:xfrm>
            <a:off x="271463" y="4909914"/>
            <a:ext cx="8509000" cy="0"/>
          </a:xfrm>
          <a:prstGeom prst="line">
            <a:avLst/>
          </a:prstGeom>
          <a:ln w="19050" cap="sq">
            <a:solidFill>
              <a:srgbClr val="CE321A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9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85" y="4589102"/>
            <a:ext cx="3423600" cy="32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7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logo.eps"/>
          <p:cNvPicPr>
            <a:picLocks noChangeAspect="1"/>
          </p:cNvPicPr>
          <p:nvPr/>
        </p:nvPicPr>
        <p:blipFill rotWithShape="1">
          <a:blip r:embed="rId9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3" b="19"/>
          <a:stretch/>
        </p:blipFill>
        <p:spPr>
          <a:xfrm>
            <a:off x="7884368" y="0"/>
            <a:ext cx="896448" cy="771550"/>
          </a:xfrm>
          <a:prstGeom prst="rect">
            <a:avLst/>
          </a:prstGeom>
          <a:effectLst>
            <a:outerShdw blurRad="63500" dist="38100" dir="5400000" algn="t" rotWithShape="0">
              <a:schemeClr val="tx1">
                <a:alpha val="5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679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0" r:id="rId4"/>
    <p:sldLayoutId id="2147483652" r:id="rId5"/>
    <p:sldLayoutId id="2147483654" r:id="rId6"/>
    <p:sldLayoutId id="214748365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mailto:christoph.ploiner@energyagency.at" TargetMode="External"/><Relationship Id="rId7" Type="http://schemas.openxmlformats.org/officeDocument/2006/relationships/hyperlink" Target="http://www.energyagency.at/petajoul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s://twitter.com/at_AEA" TargetMode="External"/><Relationship Id="rId4" Type="http://schemas.openxmlformats.org/officeDocument/2006/relationships/hyperlink" Target="http://www.energyagency.a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EEOS in Austria</a:t>
            </a:r>
            <a:br>
              <a:rPr lang="en-US" dirty="0"/>
            </a:b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 err="1"/>
              <a:t>Experiences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2015 </a:t>
            </a:r>
            <a:r>
              <a:rPr lang="de-AT" dirty="0" err="1"/>
              <a:t>to</a:t>
            </a:r>
            <a:r>
              <a:rPr lang="de-AT" dirty="0"/>
              <a:t> 2020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7544" y="429994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b="1" dirty="0"/>
              <a:t>Österreichische Energieagentur - Austrian Energy Agency</a:t>
            </a:r>
            <a:br>
              <a:rPr lang="de-AT" sz="1200" dirty="0"/>
            </a:br>
            <a:r>
              <a:rPr lang="de-AT" sz="1200" dirty="0"/>
              <a:t>Gregor Thenius </a:t>
            </a:r>
            <a:r>
              <a:rPr lang="de-AT" sz="1200" dirty="0">
                <a:solidFill>
                  <a:schemeClr val="tx2"/>
                </a:solidFill>
              </a:rPr>
              <a:t>|</a:t>
            </a:r>
            <a:r>
              <a:rPr lang="de-AT" sz="1200" dirty="0"/>
              <a:t> 25</a:t>
            </a:r>
            <a:r>
              <a:rPr lang="de-AT" sz="1200" baseline="30000" dirty="0"/>
              <a:t>th</a:t>
            </a:r>
            <a:r>
              <a:rPr lang="de-AT" sz="1200" dirty="0"/>
              <a:t> June 2025</a:t>
            </a:r>
          </a:p>
          <a:p>
            <a:r>
              <a:rPr lang="de-AT" sz="1200" dirty="0"/>
              <a:t>ENSMOV plus Workshop </a:t>
            </a:r>
            <a:r>
              <a:rPr lang="de-AT" sz="1200" dirty="0" err="1"/>
              <a:t>with</a:t>
            </a:r>
            <a:r>
              <a:rPr lang="de-AT" sz="1200" dirty="0"/>
              <a:t> </a:t>
            </a:r>
            <a:r>
              <a:rPr lang="de-AT" sz="1200" dirty="0" err="1"/>
              <a:t>Romanian</a:t>
            </a:r>
            <a:r>
              <a:rPr lang="de-AT" sz="1200" dirty="0"/>
              <a:t> Stakeholders</a:t>
            </a:r>
          </a:p>
        </p:txBody>
      </p:sp>
    </p:spTree>
    <p:extLst>
      <p:ext uri="{BB962C8B-B14F-4D97-AF65-F5344CB8AC3E}">
        <p14:creationId xmlns:p14="http://schemas.microsoft.com/office/powerpoint/2010/main" val="3476977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Reporting of Energy Efficiency Measures</a:t>
            </a:r>
          </a:p>
          <a:p>
            <a:r>
              <a:rPr lang="en-GB" dirty="0"/>
              <a:t>Report form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707903" y="1059582"/>
            <a:ext cx="5072559" cy="3805510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/>
              <a:t>General questions</a:t>
            </a:r>
            <a:endParaRPr lang="en-GB" sz="1800" dirty="0"/>
          </a:p>
          <a:p>
            <a:pPr>
              <a:spcAft>
                <a:spcPts val="300"/>
              </a:spcAft>
            </a:pPr>
            <a:r>
              <a:rPr lang="en-GB" sz="1800" dirty="0"/>
              <a:t>Name of beneficiary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Date of implementation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Address of measure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Reduced energy carrier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Upload for evidence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Subsidy</a:t>
            </a:r>
          </a:p>
          <a:p>
            <a:pPr marL="0" indent="0">
              <a:buNone/>
            </a:pPr>
            <a:r>
              <a:rPr lang="en-GB" sz="1800" b="1" dirty="0"/>
              <a:t>Measure specific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</a:rPr>
              <a:t>(exemplary)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Appliance type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Number of appliances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Performance </a:t>
            </a:r>
          </a:p>
          <a:p>
            <a:pPr>
              <a:spcAft>
                <a:spcPts val="300"/>
              </a:spcAft>
            </a:pPr>
            <a:r>
              <a:rPr lang="en-GB" sz="1800" dirty="0"/>
              <a:t>Operating hours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9582"/>
            <a:ext cx="3276881" cy="3805510"/>
          </a:xfrm>
          <a:prstGeom prst="rect">
            <a:avLst/>
          </a:prstGeom>
        </p:spPr>
      </p:pic>
      <p:sp>
        <p:nvSpPr>
          <p:cNvPr id="5" name="Pfeil nach rechts 4"/>
          <p:cNvSpPr/>
          <p:nvPr/>
        </p:nvSpPr>
        <p:spPr>
          <a:xfrm>
            <a:off x="6732240" y="1635646"/>
            <a:ext cx="504056" cy="2952328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de-AT" sz="2000" b="1" dirty="0">
              <a:solidFill>
                <a:schemeClr val="tx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416728" y="2788644"/>
            <a:ext cx="1512168" cy="646331"/>
          </a:xfrm>
          <a:prstGeom prst="rect">
            <a:avLst/>
          </a:prstGeom>
        </p:spPr>
        <p:txBody>
          <a:bodyPr wrap="square" lIns="72000" rIns="72000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Calculation of energy savings</a:t>
            </a:r>
          </a:p>
        </p:txBody>
      </p:sp>
      <p:grpSp>
        <p:nvGrpSpPr>
          <p:cNvPr id="18" name="Gruppieren 17"/>
          <p:cNvGrpSpPr/>
          <p:nvPr/>
        </p:nvGrpSpPr>
        <p:grpSpPr>
          <a:xfrm>
            <a:off x="6783040" y="2851274"/>
            <a:ext cx="361588" cy="576065"/>
            <a:chOff x="6755726" y="2859781"/>
            <a:chExt cx="361588" cy="576065"/>
          </a:xfrm>
        </p:grpSpPr>
        <p:sp>
          <p:nvSpPr>
            <p:cNvPr id="7" name="Abgerundetes Rechteck 6"/>
            <p:cNvSpPr/>
            <p:nvPr/>
          </p:nvSpPr>
          <p:spPr>
            <a:xfrm>
              <a:off x="6755726" y="2859781"/>
              <a:ext cx="361587" cy="57519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6755727" y="3147814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hteck 9"/>
            <p:cNvSpPr/>
            <p:nvPr/>
          </p:nvSpPr>
          <p:spPr>
            <a:xfrm>
              <a:off x="6755727" y="3217527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6755727" y="3291830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6876256" y="3147814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6996785" y="3147814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6876254" y="3219822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hteck 14"/>
            <p:cNvSpPr/>
            <p:nvPr/>
          </p:nvSpPr>
          <p:spPr>
            <a:xfrm>
              <a:off x="6876253" y="3291830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hteck 15"/>
            <p:cNvSpPr/>
            <p:nvPr/>
          </p:nvSpPr>
          <p:spPr>
            <a:xfrm>
              <a:off x="6996785" y="3219822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6996785" y="3291830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6804248" y="2931790"/>
              <a:ext cx="252801" cy="144016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6876253" y="3363838"/>
              <a:ext cx="120529" cy="72008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5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Energy Efficiency Obligation Scheme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2"/>
                </a:solidFill>
              </a:rPr>
              <a:t>Issues </a:t>
            </a:r>
            <a:r>
              <a:rPr lang="en-GB" dirty="0"/>
              <a:t>with reported measures of</a:t>
            </a:r>
            <a:r>
              <a:rPr lang="en-GB" dirty="0">
                <a:solidFill>
                  <a:schemeClr val="tx2"/>
                </a:solidFill>
              </a:rPr>
              <a:t> obligated parties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1"/>
          </p:nvPr>
        </p:nvSpPr>
        <p:spPr>
          <a:xfrm>
            <a:off x="271463" y="1203325"/>
            <a:ext cx="8872538" cy="3455988"/>
          </a:xfrm>
        </p:spPr>
        <p:txBody>
          <a:bodyPr/>
          <a:lstStyle/>
          <a:p>
            <a:pPr lvl="0"/>
            <a:r>
              <a:rPr lang="en-GB" dirty="0"/>
              <a:t>Additionality</a:t>
            </a:r>
            <a:br>
              <a:rPr lang="en-GB" dirty="0"/>
            </a:br>
            <a:r>
              <a:rPr lang="en-GB" dirty="0"/>
              <a:t>Energy efficient appliances which are already in the sales mix 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</a:rPr>
              <a:t>(e.g. LED in DIY-Stores)</a:t>
            </a:r>
          </a:p>
          <a:p>
            <a:pPr lvl="0"/>
            <a:r>
              <a:rPr lang="en-GB" dirty="0"/>
              <a:t>Final Energy Consumption</a:t>
            </a:r>
            <a:br>
              <a:rPr lang="en-GB" dirty="0"/>
            </a:br>
            <a:r>
              <a:rPr lang="en-GB" dirty="0"/>
              <a:t>Energy Conversion, transmission and distribution</a:t>
            </a:r>
          </a:p>
          <a:p>
            <a:pPr lvl="0"/>
            <a:r>
              <a:rPr lang="en-GB" dirty="0"/>
              <a:t>Double Counting</a:t>
            </a:r>
            <a:br>
              <a:rPr lang="en-GB" dirty="0"/>
            </a:br>
            <a:r>
              <a:rPr lang="en-GB" dirty="0"/>
              <a:t>Especially for small energy saving actions</a:t>
            </a:r>
          </a:p>
          <a:p>
            <a:pPr lvl="0"/>
            <a:r>
              <a:rPr lang="en-GB" dirty="0"/>
              <a:t>Data Security &amp; availability of data</a:t>
            </a:r>
            <a:br>
              <a:rPr lang="en-GB" dirty="0"/>
            </a:br>
            <a:r>
              <a:rPr lang="en-GB" dirty="0"/>
              <a:t>Different implementing and reporting party =&gt; no direct communication</a:t>
            </a:r>
          </a:p>
          <a:p>
            <a:pPr lvl="0"/>
            <a:r>
              <a:rPr lang="en-GB" dirty="0"/>
              <a:t>Administrative Burden</a:t>
            </a:r>
            <a:br>
              <a:rPr lang="en-GB" dirty="0"/>
            </a:br>
            <a:r>
              <a:rPr lang="en-GB" dirty="0"/>
              <a:t>Small energy suppliers with not enough 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51291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Recommendations for a new EEOS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600" dirty="0"/>
              <a:t>Think about number of obligated parties</a:t>
            </a:r>
          </a:p>
          <a:p>
            <a:r>
              <a:rPr lang="en-US" sz="1600" dirty="0"/>
              <a:t>Equip Monitoring Agency with competences of an authority</a:t>
            </a:r>
          </a:p>
          <a:p>
            <a:r>
              <a:rPr lang="en-US" sz="1600" dirty="0"/>
              <a:t>Involvement of stakeholders (obligated parties, energy service provider, …)</a:t>
            </a:r>
          </a:p>
          <a:p>
            <a:r>
              <a:rPr lang="en-GB" sz="1600" dirty="0"/>
              <a:t>Centralized IT platform for reporting energy efficiency measures</a:t>
            </a:r>
          </a:p>
          <a:p>
            <a:r>
              <a:rPr lang="en-GB" sz="1600" dirty="0"/>
              <a:t>Accurate definition of requirements for energy savings calculations and documentation</a:t>
            </a:r>
          </a:p>
          <a:p>
            <a:r>
              <a:rPr lang="en-GB" sz="1600" dirty="0"/>
              <a:t>Competition with other policies (esp. subsidies)</a:t>
            </a:r>
          </a:p>
          <a:p>
            <a:r>
              <a:rPr lang="en-GB" sz="1600" dirty="0"/>
              <a:t>Exclude behavioural change measures and critical measures from EEOS</a:t>
            </a:r>
          </a:p>
          <a:p>
            <a:r>
              <a:rPr lang="en-US" sz="1600" dirty="0"/>
              <a:t>Don’t underestimate creativity of obligated parties and other market players</a:t>
            </a:r>
          </a:p>
          <a:p>
            <a:r>
              <a:rPr lang="en-US" sz="1600" dirty="0"/>
              <a:t>Make clear the definition and boundaries of “Final Energy Consumption”</a:t>
            </a:r>
          </a:p>
          <a:p>
            <a:r>
              <a:rPr lang="en-US" sz="1600" dirty="0"/>
              <a:t>Revocation of energy efficiency measures within the EEOS </a:t>
            </a:r>
            <a:br>
              <a:rPr lang="en-US" sz="1600" dirty="0"/>
            </a:br>
            <a:r>
              <a:rPr lang="en-US" sz="1600" dirty="0"/>
              <a:t>=&gt; additional efforts &amp; legal processes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98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Why the Austrian EEOS was stopped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/>
            <a:r>
              <a:rPr lang="en-GB" dirty="0"/>
              <a:t>Broad evaluation process including participation of key stakeholders from 2018 on</a:t>
            </a:r>
          </a:p>
          <a:p>
            <a:pPr marL="285750" indent="-285750"/>
            <a:r>
              <a:rPr lang="en-GB" dirty="0"/>
              <a:t>Bad image</a:t>
            </a:r>
          </a:p>
          <a:p>
            <a:pPr marL="685800" lvl="1"/>
            <a:r>
              <a:rPr lang="en-GB" dirty="0"/>
              <a:t>Perceived little additional savings</a:t>
            </a:r>
          </a:p>
          <a:p>
            <a:pPr marL="685800" lvl="1"/>
            <a:r>
              <a:rPr lang="en-GB" dirty="0"/>
              <a:t>Perceived high bureaucracy </a:t>
            </a:r>
          </a:p>
          <a:p>
            <a:pPr marL="685800" lvl="1"/>
            <a:r>
              <a:rPr lang="en-GB" dirty="0"/>
              <a:t>Little support from important stakeholders </a:t>
            </a:r>
          </a:p>
          <a:p>
            <a:pPr marL="685800" lvl="1"/>
            <a:r>
              <a:rPr lang="en-GB" dirty="0"/>
              <a:t>Missing legal certainty</a:t>
            </a:r>
          </a:p>
          <a:p>
            <a:pPr marL="285750"/>
            <a:r>
              <a:rPr lang="en-GB" dirty="0"/>
              <a:t>Part of the working programme of Federal Government 2020-2024 </a:t>
            </a:r>
            <a:r>
              <a:rPr lang="en-GB" dirty="0">
                <a:sym typeface="Wingdings" panose="05000000000000000000" pitchFamily="2" charset="2"/>
              </a:rPr>
              <a:t> but during Corona pandemic no political majority for implementation</a:t>
            </a:r>
            <a:endParaRPr lang="en-GB" dirty="0"/>
          </a:p>
          <a:p>
            <a:pPr marL="685800"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241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5" y="4375150"/>
            <a:ext cx="3690485" cy="50085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de-AT" sz="2000" b="1" dirty="0">
              <a:solidFill>
                <a:schemeClr val="tx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7545" y="481600"/>
            <a:ext cx="6984775" cy="4247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de-DE"/>
            </a:defPPr>
            <a:lvl1pPr>
              <a:defRPr sz="3200">
                <a:latin typeface="Sanchez Light" pitchFamily="50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  <a:latin typeface="+mj-lt"/>
              </a:rPr>
              <a:t>Contact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7545" y="1131590"/>
            <a:ext cx="7236953" cy="2777877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de-AT" b="1" dirty="0"/>
              <a:t>Gregor Thenius</a:t>
            </a:r>
            <a:br>
              <a:rPr lang="de-AT" b="1" baseline="30000" dirty="0"/>
            </a:br>
            <a:r>
              <a:rPr lang="de-AT" dirty="0"/>
              <a:t>Senior Expert Energy Policy</a:t>
            </a:r>
          </a:p>
          <a:p>
            <a:pPr>
              <a:spcAft>
                <a:spcPts val="600"/>
              </a:spcAft>
            </a:pPr>
            <a:endParaRPr lang="de-AT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lvl="0" defTabSz="914400" fontAlgn="base"/>
            <a:r>
              <a:rPr lang="de-AT" altLang="de-DE" sz="1400" b="1" dirty="0">
                <a:solidFill>
                  <a:srgbClr val="CE321A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Österreichische Energieagentur - Austrian </a:t>
            </a:r>
            <a:r>
              <a:rPr lang="en-GB" altLang="de-DE" sz="1400" b="1" dirty="0">
                <a:solidFill>
                  <a:srgbClr val="CE321A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Energy</a:t>
            </a:r>
            <a:r>
              <a:rPr lang="de-AT" altLang="de-DE" sz="1400" b="1" dirty="0">
                <a:solidFill>
                  <a:srgbClr val="CE321A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Agency</a:t>
            </a:r>
            <a:endParaRPr lang="de-AT" altLang="de-DE" sz="1400" b="1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/>
            <a:endParaRPr lang="de-AT" altLang="de-DE" sz="8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300"/>
              </a:spcAft>
            </a:pP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  <a:hlinkClick r:id="rId3"/>
              </a:rPr>
              <a:t>gregor.thenius@energyagency.at</a:t>
            </a: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  <a:p>
            <a:pPr>
              <a:spcAft>
                <a:spcPts val="300"/>
              </a:spcAft>
            </a:pPr>
            <a:r>
              <a:rPr lang="de-AT" altLang="de-DE" sz="1200" dirty="0"/>
              <a:t>Tel +43 (0)664 618 0298</a:t>
            </a:r>
            <a:br>
              <a:rPr lang="de-AT" altLang="de-DE" sz="1200" dirty="0"/>
            </a:br>
            <a:r>
              <a:rPr lang="de-AT" altLang="de-DE" sz="1200" dirty="0"/>
              <a:t>Mariahilfer </a:t>
            </a:r>
            <a:r>
              <a:rPr lang="de-AT" altLang="de-DE" sz="1200" dirty="0" err="1"/>
              <a:t>Strasse</a:t>
            </a:r>
            <a:r>
              <a:rPr lang="de-AT" altLang="de-DE" sz="1200" dirty="0"/>
              <a:t> 136 </a:t>
            </a:r>
            <a:r>
              <a:rPr lang="de-AT" altLang="de-DE" sz="1200" dirty="0">
                <a:solidFill>
                  <a:srgbClr val="CE321A"/>
                </a:solidFill>
              </a:rPr>
              <a:t>|</a:t>
            </a: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de-AT" altLang="de-DE" sz="1200" dirty="0"/>
              <a:t>1150 Vienna </a:t>
            </a:r>
            <a:r>
              <a:rPr lang="de-AT" altLang="de-DE" sz="1200" dirty="0">
                <a:solidFill>
                  <a:srgbClr val="CE321A"/>
                </a:solidFill>
              </a:rPr>
              <a:t>|</a:t>
            </a: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de-AT" altLang="de-DE" sz="1200" dirty="0"/>
              <a:t>Austria</a:t>
            </a:r>
            <a:endParaRPr lang="de-AT" alt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spcAft>
                <a:spcPts val="300"/>
              </a:spcAft>
            </a:pP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  <a:hlinkClick r:id="rId4"/>
              </a:rPr>
              <a:t>www.energyagency.at</a:t>
            </a:r>
          </a:p>
        </p:txBody>
      </p:sp>
      <p:pic>
        <p:nvPicPr>
          <p:cNvPr id="11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88" y="3219822"/>
            <a:ext cx="281096" cy="27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755576" y="3219822"/>
            <a:ext cx="1440160" cy="276999"/>
          </a:xfrm>
          <a:prstGeom prst="rect">
            <a:avLst/>
          </a:prstGeom>
        </p:spPr>
        <p:txBody>
          <a:bodyPr wrap="square" lIns="72000" rIns="72000" rtlCol="0">
            <a:spAutoFit/>
          </a:bodyPr>
          <a:lstStyle/>
          <a:p>
            <a:pPr marL="0" lvl="1">
              <a:spcAft>
                <a:spcPts val="600"/>
              </a:spcAft>
            </a:pP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@</a:t>
            </a:r>
            <a:r>
              <a:rPr lang="de-AT" altLang="de-DE" sz="12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at_AEA</a:t>
            </a:r>
            <a:r>
              <a:rPr lang="de-AT" alt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pic>
        <p:nvPicPr>
          <p:cNvPr id="15" name="Grafik 14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69450"/>
            <a:ext cx="602500" cy="6025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6" name="Rechteck 15"/>
          <p:cNvSpPr/>
          <p:nvPr/>
        </p:nvSpPr>
        <p:spPr>
          <a:xfrm>
            <a:off x="1133872" y="3870645"/>
            <a:ext cx="5742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In the podcast </a:t>
            </a:r>
            <a:r>
              <a:rPr lang="en-US" sz="1000" dirty="0">
                <a:hlinkClick r:id="rId7"/>
              </a:rPr>
              <a:t>Petajoule</a:t>
            </a:r>
            <a:r>
              <a:rPr lang="en-US" sz="1000" dirty="0"/>
              <a:t>, the experts of the Austrian Energy Agency will be answering questions to the energy future with guests from the energy sector.</a:t>
            </a:r>
          </a:p>
        </p:txBody>
      </p:sp>
    </p:spTree>
    <p:extLst>
      <p:ext uri="{BB962C8B-B14F-4D97-AF65-F5344CB8AC3E}">
        <p14:creationId xmlns:p14="http://schemas.microsoft.com/office/powerpoint/2010/main" val="207073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Energy Efficiency Obligation Scheme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2"/>
                </a:solidFill>
              </a:rPr>
              <a:t>Legal Framework 2014-2020 in brief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1"/>
          </p:nvPr>
        </p:nvSpPr>
        <p:spPr>
          <a:xfrm>
            <a:off x="271463" y="1131590"/>
            <a:ext cx="8621018" cy="3527723"/>
          </a:xfrm>
        </p:spPr>
        <p:txBody>
          <a:bodyPr/>
          <a:lstStyle/>
          <a:p>
            <a:pPr marL="0" lvl="0" indent="0">
              <a:buNone/>
            </a:pPr>
            <a:endParaRPr lang="en-GB" b="1" dirty="0">
              <a:solidFill>
                <a:srgbClr val="CE321A"/>
              </a:solidFill>
            </a:endParaRPr>
          </a:p>
          <a:p>
            <a:pPr marL="0" lvl="0" indent="0">
              <a:buNone/>
            </a:pPr>
            <a:r>
              <a:rPr lang="en-GB" b="1" dirty="0">
                <a:solidFill>
                  <a:srgbClr val="CE321A"/>
                </a:solidFill>
              </a:rPr>
              <a:t>Energy Efficiency Act</a:t>
            </a:r>
            <a:r>
              <a:rPr lang="en-GB" dirty="0"/>
              <a:t> = national implementation of EED 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</a:rPr>
              <a:t>(Energy Efficiency Directive)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  <a:p>
            <a:pPr lvl="0"/>
            <a:r>
              <a:rPr lang="en-GB" dirty="0"/>
              <a:t>EEOS &amp; Alternative Strategic Measures 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</a:rPr>
              <a:t>(Energy tax &amp; Subsidy Programs)</a:t>
            </a:r>
          </a:p>
          <a:p>
            <a:pPr lvl="0"/>
            <a:r>
              <a:rPr lang="en-GB" dirty="0"/>
              <a:t>Implementation of National Energy Efficiency Monitoring Agency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r>
              <a:rPr lang="en-GB" b="1" dirty="0">
                <a:solidFill>
                  <a:srgbClr val="CE321A"/>
                </a:solidFill>
              </a:rPr>
              <a:t>Decree</a:t>
            </a:r>
            <a:r>
              <a:rPr lang="en-GB" dirty="0">
                <a:solidFill>
                  <a:srgbClr val="CE321A"/>
                </a:solidFill>
              </a:rPr>
              <a:t> </a:t>
            </a:r>
            <a:r>
              <a:rPr lang="en-GB" dirty="0"/>
              <a:t>on Energy Efficiency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(according to the Energy Efficiency Act)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r>
              <a:rPr lang="en-GB" dirty="0"/>
              <a:t>Standardized measures catalogue</a:t>
            </a:r>
          </a:p>
          <a:p>
            <a:pPr lvl="0"/>
            <a:r>
              <a:rPr lang="en-GB" dirty="0"/>
              <a:t>Requirements and guidance on individual measures</a:t>
            </a:r>
          </a:p>
          <a:p>
            <a:pPr lvl="0"/>
            <a:r>
              <a:rPr lang="en-GB" dirty="0"/>
              <a:t>Documentation requirements</a:t>
            </a:r>
          </a:p>
        </p:txBody>
      </p:sp>
      <p:pic>
        <p:nvPicPr>
          <p:cNvPr id="6" name="Picture 9" descr="http://www.mapsofworld.com/images/world-countries-flags/european-union-flag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6662" r="8271" b="6468"/>
          <a:stretch/>
        </p:blipFill>
        <p:spPr bwMode="auto">
          <a:xfrm>
            <a:off x="5399568" y="285276"/>
            <a:ext cx="653128" cy="4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http://www.crwflags.com/fotw/images/a/at_stat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712" y="280803"/>
            <a:ext cx="647024" cy="43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feil nach rechts 3"/>
          <p:cNvSpPr/>
          <p:nvPr/>
        </p:nvSpPr>
        <p:spPr>
          <a:xfrm>
            <a:off x="6153320" y="360524"/>
            <a:ext cx="432048" cy="288032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de-AT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0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Ellipse 39"/>
          <p:cNvSpPr/>
          <p:nvPr/>
        </p:nvSpPr>
        <p:spPr>
          <a:xfrm>
            <a:off x="467544" y="2257682"/>
            <a:ext cx="2160000" cy="216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3347864" y="2257682"/>
            <a:ext cx="2160000" cy="2160000"/>
          </a:xfrm>
          <a:prstGeom prst="ellipse">
            <a:avLst/>
          </a:prstGeom>
          <a:ln>
            <a:solidFill>
              <a:srgbClr val="CE321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en-GB" sz="2000" b="1" dirty="0">
              <a:solidFill>
                <a:schemeClr val="tx1"/>
              </a:solidFill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2130950" y="2014522"/>
            <a:ext cx="352819" cy="386772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>
            <a:off x="3560954" y="2172620"/>
            <a:ext cx="218958" cy="294111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lipse 2"/>
          <p:cNvSpPr/>
          <p:nvPr/>
        </p:nvSpPr>
        <p:spPr>
          <a:xfrm>
            <a:off x="1907704" y="205144"/>
            <a:ext cx="2160000" cy="21600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en-GB" sz="2000" b="1" dirty="0">
              <a:solidFill>
                <a:schemeClr val="tx1"/>
              </a:solidFill>
            </a:endParaRPr>
          </a:p>
        </p:txBody>
      </p:sp>
      <p:cxnSp>
        <p:nvCxnSpPr>
          <p:cNvPr id="4" name="Gerade Verbindung mit Pfeil 3"/>
          <p:cNvCxnSpPr>
            <a:stCxn id="31" idx="2"/>
            <a:endCxn id="40" idx="6"/>
          </p:cNvCxnSpPr>
          <p:nvPr/>
        </p:nvCxnSpPr>
        <p:spPr>
          <a:xfrm flipH="1">
            <a:off x="2627544" y="3337682"/>
            <a:ext cx="720320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876" y="1121761"/>
            <a:ext cx="900695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0" t="7289" r="11006" b="12364"/>
          <a:stretch/>
        </p:blipFill>
        <p:spPr bwMode="auto">
          <a:xfrm>
            <a:off x="6123876" y="3022030"/>
            <a:ext cx="902085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7" t="15681" r="23191" b="28213"/>
          <a:stretch/>
        </p:blipFill>
        <p:spPr bwMode="auto">
          <a:xfrm>
            <a:off x="6121701" y="3967682"/>
            <a:ext cx="902870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7024571" y="1322462"/>
            <a:ext cx="1460104" cy="498598"/>
          </a:xfrm>
          <a:prstGeom prst="rect">
            <a:avLst/>
          </a:prstGeom>
        </p:spPr>
        <p:txBody>
          <a:bodyPr wrap="square" lIns="7200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C00000"/>
                </a:solidFill>
                <a:latin typeface="Calibri"/>
              </a:rPr>
              <a:t>Energy suppliers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024571" y="3222731"/>
            <a:ext cx="2244306" cy="498598"/>
          </a:xfrm>
          <a:prstGeom prst="rect">
            <a:avLst/>
          </a:prstGeom>
        </p:spPr>
        <p:txBody>
          <a:bodyPr wrap="square" lIns="7200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9BBB59">
                    <a:lumMod val="75000"/>
                  </a:srgbClr>
                </a:solidFill>
                <a:latin typeface="Calibri"/>
              </a:rPr>
              <a:t>Energy consuming</a:t>
            </a:r>
            <a:br>
              <a:rPr lang="en-GB" b="1" dirty="0">
                <a:solidFill>
                  <a:srgbClr val="9BBB59">
                    <a:lumMod val="75000"/>
                  </a:srgbClr>
                </a:solidFill>
                <a:latin typeface="Calibri"/>
              </a:rPr>
            </a:br>
            <a:r>
              <a:rPr lang="en-GB" b="1" dirty="0">
                <a:solidFill>
                  <a:srgbClr val="9BBB59">
                    <a:lumMod val="75000"/>
                  </a:srgbClr>
                </a:solidFill>
                <a:latin typeface="Calibri"/>
              </a:rPr>
              <a:t>Enterprises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026746" y="4168383"/>
            <a:ext cx="1585199" cy="498598"/>
          </a:xfrm>
          <a:prstGeom prst="rect">
            <a:avLst/>
          </a:prstGeom>
        </p:spPr>
        <p:txBody>
          <a:bodyPr wrap="square" lIns="7200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0070C0"/>
                </a:solidFill>
                <a:latin typeface="Calibri"/>
              </a:rPr>
              <a:t>Energy service</a:t>
            </a:r>
            <a:br>
              <a:rPr lang="en-GB" b="1" dirty="0">
                <a:solidFill>
                  <a:srgbClr val="0070C0"/>
                </a:solidFill>
                <a:latin typeface="Calibri"/>
              </a:rPr>
            </a:br>
            <a:r>
              <a:rPr lang="en-GB" b="1" dirty="0">
                <a:solidFill>
                  <a:srgbClr val="0070C0"/>
                </a:solidFill>
                <a:latin typeface="Calibri"/>
              </a:rPr>
              <a:t>providers</a:t>
            </a: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7412" r="11032" b="12150"/>
          <a:stretch/>
        </p:blipFill>
        <p:spPr bwMode="auto">
          <a:xfrm>
            <a:off x="6123876" y="2067413"/>
            <a:ext cx="900943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7024571" y="2268114"/>
            <a:ext cx="1358363" cy="498598"/>
          </a:xfrm>
          <a:prstGeom prst="rect">
            <a:avLst/>
          </a:prstGeom>
        </p:spPr>
        <p:txBody>
          <a:bodyPr wrap="square" lIns="7200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F79646">
                    <a:lumMod val="75000"/>
                  </a:srgbClr>
                </a:solidFill>
                <a:latin typeface="Calibri"/>
              </a:rPr>
              <a:t>Public</a:t>
            </a:r>
            <a:br>
              <a:rPr lang="en-GB" b="1" dirty="0">
                <a:solidFill>
                  <a:srgbClr val="F79646">
                    <a:lumMod val="75000"/>
                  </a:srgbClr>
                </a:solidFill>
                <a:latin typeface="Calibri"/>
              </a:rPr>
            </a:br>
            <a:r>
              <a:rPr lang="en-GB" b="1" dirty="0">
                <a:solidFill>
                  <a:srgbClr val="F79646">
                    <a:lumMod val="75000"/>
                  </a:srgbClr>
                </a:solidFill>
                <a:latin typeface="Calibri"/>
              </a:rPr>
              <a:t>authorities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5971039" y="837983"/>
            <a:ext cx="2921441" cy="221599"/>
          </a:xfrm>
          <a:prstGeom prst="rect">
            <a:avLst/>
          </a:prstGeom>
        </p:spPr>
        <p:txBody>
          <a:bodyPr wrap="square" lIns="7200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6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Affected groups</a:t>
            </a:r>
          </a:p>
        </p:txBody>
      </p:sp>
      <p:cxnSp>
        <p:nvCxnSpPr>
          <p:cNvPr id="18" name="Gerade Verbindung 17"/>
          <p:cNvCxnSpPr/>
          <p:nvPr/>
        </p:nvCxnSpPr>
        <p:spPr>
          <a:xfrm>
            <a:off x="5979910" y="1562236"/>
            <a:ext cx="0" cy="28908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>
            <a:off x="5148064" y="1571761"/>
            <a:ext cx="823192" cy="89497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>
            <a:off x="5507864" y="2518135"/>
            <a:ext cx="463175" cy="44927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 flipV="1">
            <a:off x="5559660" y="3472029"/>
            <a:ext cx="411379" cy="1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5364088" y="3967682"/>
            <a:ext cx="607168" cy="47589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t="15681" r="18252" b="43314"/>
          <a:stretch/>
        </p:blipFill>
        <p:spPr bwMode="auto">
          <a:xfrm>
            <a:off x="3850556" y="2466731"/>
            <a:ext cx="1154616" cy="7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1907705" y="1645190"/>
            <a:ext cx="216000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Federal Ministry of </a:t>
            </a:r>
          </a:p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Sustainability and Tourism</a:t>
            </a:r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20" y="3252268"/>
            <a:ext cx="1623488" cy="439523"/>
          </a:xfrm>
          <a:prstGeom prst="rect">
            <a:avLst/>
          </a:prstGeom>
        </p:spPr>
      </p:pic>
      <p:pic>
        <p:nvPicPr>
          <p:cNvPr id="27" name="Grafik 2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958" y="899573"/>
            <a:ext cx="2196465" cy="822325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3365835" y="3721329"/>
            <a:ext cx="216000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National Energy Efficiency</a:t>
            </a:r>
          </a:p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Monitoring Agency</a:t>
            </a:r>
          </a:p>
        </p:txBody>
      </p:sp>
      <p:pic>
        <p:nvPicPr>
          <p:cNvPr id="1026" name="Picture 2" descr="C:\Bilder\Bilder für Präsentationen\logo-brz~2019-03-04-16-27-31-456~cach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88" y="2574731"/>
            <a:ext cx="121091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feld 37"/>
          <p:cNvSpPr txBox="1"/>
          <p:nvPr/>
        </p:nvSpPr>
        <p:spPr>
          <a:xfrm>
            <a:off x="467544" y="3759933"/>
            <a:ext cx="216000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Austrian Federal</a:t>
            </a:r>
          </a:p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Computing Centre</a:t>
            </a:r>
          </a:p>
        </p:txBody>
      </p:sp>
    </p:spTree>
    <p:extLst>
      <p:ext uri="{BB962C8B-B14F-4D97-AF65-F5344CB8AC3E}">
        <p14:creationId xmlns:p14="http://schemas.microsoft.com/office/powerpoint/2010/main" val="352600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Energy Efficiency Obligation Scheme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2"/>
                </a:solidFill>
              </a:rPr>
              <a:t>Individual obligation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483349" y="1145539"/>
            <a:ext cx="917239" cy="738664"/>
          </a:xfrm>
          <a:prstGeom prst="rect">
            <a:avLst/>
          </a:prstGeom>
        </p:spPr>
        <p:txBody>
          <a:bodyPr wrap="none" rtlCol="0" anchor="t">
            <a:spAutoFit/>
          </a:bodyPr>
          <a:lstStyle/>
          <a:p>
            <a:pPr>
              <a:lnSpc>
                <a:spcPct val="70000"/>
              </a:lnSpc>
            </a:pPr>
            <a:r>
              <a:rPr lang="de-AT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  <a:t></a:t>
            </a:r>
            <a:r>
              <a:rPr lang="de-AT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  <a:t> </a:t>
            </a:r>
            <a:r>
              <a:rPr lang="de-AT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  <a:t>25 </a:t>
            </a:r>
            <a:br>
              <a:rPr lang="de-AT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</a:br>
            <a:r>
              <a:rPr lang="de-AT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  <a:t>GWh</a:t>
            </a:r>
            <a:endParaRPr lang="de-AT" sz="24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3561931" y="2459041"/>
            <a:ext cx="5114525" cy="103412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3175" lvl="1">
              <a:spcBef>
                <a:spcPct val="20000"/>
              </a:spcBef>
            </a:pPr>
            <a:r>
              <a:rPr lang="de-DE" altLang="de-DE" dirty="0">
                <a:solidFill>
                  <a:srgbClr val="CE321A"/>
                </a:solidFill>
                <a:latin typeface="Calibri"/>
                <a:sym typeface="Webdings"/>
              </a:rPr>
              <a:t></a:t>
            </a:r>
            <a:r>
              <a:rPr lang="de-DE" altLang="de-DE" dirty="0">
                <a:solidFill>
                  <a:prstClr val="black"/>
                </a:solidFill>
                <a:latin typeface="Calibri"/>
              </a:rPr>
              <a:t>own </a:t>
            </a:r>
            <a:r>
              <a:rPr lang="de-DE" altLang="de-DE" dirty="0" err="1">
                <a:solidFill>
                  <a:prstClr val="black"/>
                </a:solidFill>
                <a:latin typeface="Calibri"/>
              </a:rPr>
              <a:t>company</a:t>
            </a:r>
            <a:r>
              <a:rPr lang="de-DE" altLang="de-DE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altLang="de-DE" dirty="0">
                <a:solidFill>
                  <a:srgbClr val="CE321A"/>
                </a:solidFill>
                <a:latin typeface="Calibri"/>
                <a:sym typeface="Webdings"/>
              </a:rPr>
              <a:t></a:t>
            </a:r>
            <a:r>
              <a:rPr lang="de-DE" altLang="de-DE" dirty="0">
                <a:solidFill>
                  <a:prstClr val="black"/>
                </a:solidFill>
                <a:latin typeface="Calibri"/>
              </a:rPr>
              <a:t>own </a:t>
            </a:r>
            <a:r>
              <a:rPr lang="de-DE" altLang="de-DE" dirty="0" err="1">
                <a:solidFill>
                  <a:prstClr val="black"/>
                </a:solidFill>
                <a:latin typeface="Calibri"/>
              </a:rPr>
              <a:t>customers</a:t>
            </a:r>
            <a:r>
              <a:rPr lang="de-DE" altLang="de-DE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altLang="de-DE" dirty="0">
                <a:solidFill>
                  <a:srgbClr val="CE321A"/>
                </a:solidFill>
                <a:latin typeface="Calibri"/>
                <a:sym typeface="Webdings"/>
              </a:rPr>
              <a:t></a:t>
            </a:r>
            <a:r>
              <a:rPr lang="de-DE" altLang="de-DE" dirty="0" err="1">
                <a:solidFill>
                  <a:prstClr val="black"/>
                </a:solidFill>
                <a:latin typeface="Calibri"/>
                <a:sym typeface="Webdings"/>
              </a:rPr>
              <a:t>other</a:t>
            </a:r>
            <a:r>
              <a:rPr lang="de-DE" altLang="de-DE" dirty="0">
                <a:solidFill>
                  <a:prstClr val="black"/>
                </a:solidFill>
                <a:latin typeface="Calibri"/>
                <a:sym typeface="Webdings"/>
              </a:rPr>
              <a:t> </a:t>
            </a:r>
            <a:r>
              <a:rPr lang="de-DE" altLang="de-DE" dirty="0" err="1">
                <a:solidFill>
                  <a:prstClr val="black"/>
                </a:solidFill>
                <a:latin typeface="Calibri"/>
                <a:sym typeface="Webdings"/>
              </a:rPr>
              <a:t>consumers</a:t>
            </a:r>
            <a:endParaRPr lang="de-DE" altLang="de-DE" dirty="0">
              <a:solidFill>
                <a:prstClr val="black"/>
              </a:solidFill>
              <a:latin typeface="Calibri"/>
              <a:sym typeface="Webdings"/>
            </a:endParaRPr>
          </a:p>
          <a:p>
            <a:pPr marL="3175" lvl="1">
              <a:spcBef>
                <a:spcPct val="20000"/>
              </a:spcBef>
            </a:pPr>
            <a:r>
              <a:rPr lang="de-DE" altLang="de-DE" dirty="0">
                <a:solidFill>
                  <a:srgbClr val="CE321A"/>
                </a:solidFill>
                <a:sym typeface="Webdings"/>
              </a:rPr>
              <a:t> alternative: </a:t>
            </a:r>
            <a:r>
              <a:rPr lang="en-US" altLang="de-DE" dirty="0">
                <a:solidFill>
                  <a:prstClr val="black"/>
                </a:solidFill>
              </a:rPr>
              <a:t>pay a compensation of 20 cent/kWh</a:t>
            </a:r>
          </a:p>
          <a:p>
            <a:pPr marL="3175" lvl="1">
              <a:spcBef>
                <a:spcPct val="20000"/>
              </a:spcBef>
            </a:pPr>
            <a:endParaRPr lang="de-DE" altLang="de-D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704576" y="3675534"/>
            <a:ext cx="4971880" cy="1128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36000" rtlCol="0" anchor="ctr"/>
          <a:lstStyle/>
          <a:p>
            <a:pPr>
              <a:lnSpc>
                <a:spcPct val="90000"/>
              </a:lnSpc>
            </a:pPr>
            <a:r>
              <a:rPr lang="en-GB" alt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  <a:t>A minimum of 40 % of final energy savings required to take effect in private households (energy use in living space) or public transport</a:t>
            </a:r>
          </a:p>
        </p:txBody>
      </p:sp>
      <p:sp>
        <p:nvSpPr>
          <p:cNvPr id="8" name="Rechteck 7"/>
          <p:cNvSpPr/>
          <p:nvPr/>
        </p:nvSpPr>
        <p:spPr>
          <a:xfrm>
            <a:off x="323528" y="3675534"/>
            <a:ext cx="3381048" cy="11284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57300" algn="ctr"/>
            <a:r>
              <a:rPr lang="en-GB" sz="2000" dirty="0">
                <a:solidFill>
                  <a:prstClr val="white"/>
                </a:solidFill>
              </a:rPr>
              <a:t>of all savings </a:t>
            </a:r>
            <a:br>
              <a:rPr lang="en-GB" sz="2000" dirty="0">
                <a:solidFill>
                  <a:prstClr val="white"/>
                </a:solidFill>
              </a:rPr>
            </a:br>
            <a:r>
              <a:rPr lang="en-GB" sz="2000" dirty="0">
                <a:solidFill>
                  <a:prstClr val="white"/>
                </a:solidFill>
              </a:rPr>
              <a:t>in households</a:t>
            </a:r>
          </a:p>
        </p:txBody>
      </p:sp>
      <p:sp>
        <p:nvSpPr>
          <p:cNvPr id="9" name="Rechteck 8"/>
          <p:cNvSpPr/>
          <p:nvPr/>
        </p:nvSpPr>
        <p:spPr>
          <a:xfrm>
            <a:off x="333981" y="3788370"/>
            <a:ext cx="1548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5400" b="1" dirty="0">
                <a:solidFill>
                  <a:prstClr val="white"/>
                </a:solidFill>
                <a:latin typeface="Calibri"/>
              </a:rPr>
              <a:t>40% </a:t>
            </a:r>
            <a:endParaRPr lang="de-AT" sz="54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0" name="Gruppieren 9"/>
          <p:cNvGrpSpPr>
            <a:grpSpLocks noChangeAspect="1"/>
          </p:cNvGrpSpPr>
          <p:nvPr/>
        </p:nvGrpSpPr>
        <p:grpSpPr>
          <a:xfrm>
            <a:off x="403855" y="1132347"/>
            <a:ext cx="1584000" cy="1584000"/>
            <a:chOff x="720721" y="3016357"/>
            <a:chExt cx="1980000" cy="198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" name="Ellipse 10"/>
            <p:cNvSpPr/>
            <p:nvPr/>
          </p:nvSpPr>
          <p:spPr>
            <a:xfrm>
              <a:off x="720721" y="3016357"/>
              <a:ext cx="1980000" cy="198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C00000"/>
              </a:solidFill>
              <a:headEnd type="none" w="med" len="med"/>
              <a:tailEnd type="triangle" w="sm" len="sm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solidFill>
                  <a:prstClr val="white"/>
                </a:solidFill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 rot="19857667">
              <a:off x="1444956" y="3106467"/>
              <a:ext cx="531529" cy="1799013"/>
            </a:xfrm>
            <a:custGeom>
              <a:avLst/>
              <a:gdLst>
                <a:gd name="T0" fmla="*/ 58 w 65"/>
                <a:gd name="T1" fmla="*/ 0 h 220"/>
                <a:gd name="T2" fmla="*/ 65 w 65"/>
                <a:gd name="T3" fmla="*/ 147 h 220"/>
                <a:gd name="T4" fmla="*/ 29 w 65"/>
                <a:gd name="T5" fmla="*/ 126 h 220"/>
                <a:gd name="T6" fmla="*/ 4 w 65"/>
                <a:gd name="T7" fmla="*/ 220 h 220"/>
                <a:gd name="T8" fmla="*/ 0 w 65"/>
                <a:gd name="T9" fmla="*/ 76 h 220"/>
                <a:gd name="T10" fmla="*/ 34 w 65"/>
                <a:gd name="T11" fmla="*/ 94 h 220"/>
                <a:gd name="T12" fmla="*/ 58 w 65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20">
                  <a:moveTo>
                    <a:pt x="58" y="0"/>
                  </a:moveTo>
                  <a:lnTo>
                    <a:pt x="65" y="147"/>
                  </a:lnTo>
                  <a:lnTo>
                    <a:pt x="29" y="126"/>
                  </a:lnTo>
                  <a:lnTo>
                    <a:pt x="4" y="220"/>
                  </a:lnTo>
                  <a:lnTo>
                    <a:pt x="0" y="76"/>
                  </a:lnTo>
                  <a:lnTo>
                    <a:pt x="34" y="9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AT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</p:txBody>
        </p:sp>
      </p:grpSp>
      <p:cxnSp>
        <p:nvCxnSpPr>
          <p:cNvPr id="14" name="Gerade Verbindung mit Pfeil 13"/>
          <p:cNvCxnSpPr>
            <a:cxnSpLocks noChangeAspect="1"/>
          </p:cNvCxnSpPr>
          <p:nvPr/>
        </p:nvCxnSpPr>
        <p:spPr>
          <a:xfrm flipH="1" flipV="1">
            <a:off x="2070362" y="2026994"/>
            <a:ext cx="412987" cy="170713"/>
          </a:xfrm>
          <a:prstGeom prst="straightConnector1">
            <a:avLst/>
          </a:prstGeom>
          <a:noFill/>
          <a:ln w="28575" cap="rnd">
            <a:solidFill>
              <a:schemeClr val="tx1">
                <a:lumMod val="65000"/>
                <a:lumOff val="35000"/>
              </a:schemeClr>
            </a:solidFill>
            <a:prstDash val="sysDot"/>
            <a:headEnd type="triangl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15" name="Rechteck 14"/>
          <p:cNvSpPr/>
          <p:nvPr/>
        </p:nvSpPr>
        <p:spPr>
          <a:xfrm>
            <a:off x="3558356" y="1021222"/>
            <a:ext cx="5118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de-DE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cs typeface="+mn-cs"/>
              </a:rPr>
              <a:t>Previous year‘s amount of energy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de-DE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cs typeface="+mn-cs"/>
              </a:rPr>
              <a:t>sold to </a:t>
            </a:r>
            <a:r>
              <a:rPr lang="en-GB" altLang="de-DE" sz="2400" b="1" dirty="0">
                <a:solidFill>
                  <a:srgbClr val="CE321A"/>
                </a:solidFill>
                <a:latin typeface="Calibri"/>
                <a:cs typeface="+mn-cs"/>
              </a:rPr>
              <a:t>final customers </a:t>
            </a:r>
            <a:r>
              <a:rPr lang="en-GB" altLang="de-DE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cs typeface="+mn-cs"/>
              </a:rPr>
              <a:t>in Austria</a:t>
            </a:r>
            <a:endParaRPr lang="en-GB" sz="24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3561931" y="1999813"/>
            <a:ext cx="5114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altLang="de-DE" sz="2400" b="1" dirty="0">
                <a:solidFill>
                  <a:srgbClr val="CE321A"/>
                </a:solidFill>
                <a:latin typeface="Calibri"/>
                <a:cs typeface="+mn-cs"/>
              </a:rPr>
              <a:t>Final </a:t>
            </a:r>
            <a:r>
              <a:rPr lang="de-AT" altLang="de-DE" sz="2400" b="1" dirty="0" err="1">
                <a:solidFill>
                  <a:srgbClr val="CE321A"/>
                </a:solidFill>
                <a:latin typeface="Calibri"/>
                <a:cs typeface="+mn-cs"/>
              </a:rPr>
              <a:t>energy</a:t>
            </a:r>
            <a:r>
              <a:rPr lang="de-AT" altLang="de-DE" sz="2400" b="1" dirty="0">
                <a:solidFill>
                  <a:srgbClr val="CE321A"/>
                </a:solidFill>
                <a:latin typeface="Calibri"/>
                <a:cs typeface="+mn-cs"/>
              </a:rPr>
              <a:t> </a:t>
            </a:r>
            <a:r>
              <a:rPr lang="de-AT" altLang="de-DE" sz="2400" b="1" dirty="0" err="1">
                <a:solidFill>
                  <a:srgbClr val="CE321A"/>
                </a:solidFill>
                <a:latin typeface="Calibri"/>
                <a:cs typeface="+mn-cs"/>
              </a:rPr>
              <a:t>savings</a:t>
            </a:r>
            <a:r>
              <a:rPr lang="de-AT" altLang="de-DE" sz="2400" b="1" dirty="0">
                <a:solidFill>
                  <a:srgbClr val="CE321A"/>
                </a:solidFill>
                <a:latin typeface="Calibri"/>
                <a:cs typeface="+mn-cs"/>
              </a:rPr>
              <a:t> </a:t>
            </a:r>
            <a:r>
              <a:rPr lang="de-AT" altLang="de-DE" sz="2400" dirty="0" err="1">
                <a:latin typeface="Calibri"/>
                <a:cs typeface="+mn-cs"/>
              </a:rPr>
              <a:t>to</a:t>
            </a:r>
            <a:r>
              <a:rPr lang="de-AT" altLang="de-DE" sz="2400" dirty="0">
                <a:latin typeface="Calibri"/>
                <a:cs typeface="+mn-cs"/>
              </a:rPr>
              <a:t> </a:t>
            </a:r>
            <a:r>
              <a:rPr lang="de-AT" altLang="de-DE" sz="2400" dirty="0" err="1">
                <a:latin typeface="Calibri"/>
                <a:cs typeface="+mn-cs"/>
              </a:rPr>
              <a:t>be</a:t>
            </a:r>
            <a:r>
              <a:rPr lang="de-AT" altLang="de-DE" sz="2400" dirty="0">
                <a:latin typeface="Calibri"/>
                <a:cs typeface="+mn-cs"/>
              </a:rPr>
              <a:t> </a:t>
            </a:r>
            <a:r>
              <a:rPr lang="de-AT" altLang="de-DE" sz="2400" dirty="0" err="1">
                <a:latin typeface="Calibri"/>
                <a:cs typeface="+mn-cs"/>
              </a:rPr>
              <a:t>reported</a:t>
            </a:r>
            <a:endParaRPr lang="de-AT" sz="2400" dirty="0">
              <a:latin typeface="Calibri"/>
              <a:cs typeface="+mn-cs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2551077" y="2114331"/>
            <a:ext cx="1010854" cy="344710"/>
          </a:xfrm>
          <a:prstGeom prst="rect">
            <a:avLst/>
          </a:prstGeom>
        </p:spPr>
        <p:txBody>
          <a:bodyPr wrap="none" lIns="0" tIns="0" bIns="0" rtlCol="0" anchor="ctr" anchorCtr="0">
            <a:spAutoFit/>
          </a:bodyPr>
          <a:lstStyle/>
          <a:p>
            <a:pPr>
              <a:lnSpc>
                <a:spcPct val="70000"/>
              </a:lnSpc>
            </a:pPr>
            <a:r>
              <a:rPr lang="de-AT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sym typeface="Symbol"/>
              </a:rPr>
              <a:t>0.6 %</a:t>
            </a:r>
            <a:endParaRPr lang="de-AT" sz="3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4" name="Kreis 3"/>
          <p:cNvSpPr/>
          <p:nvPr/>
        </p:nvSpPr>
        <p:spPr>
          <a:xfrm>
            <a:off x="355412" y="1075307"/>
            <a:ext cx="1699200" cy="1699200"/>
          </a:xfrm>
          <a:prstGeom prst="pie">
            <a:avLst>
              <a:gd name="adj1" fmla="val 502682"/>
              <a:gd name="adj2" fmla="val 21595143"/>
            </a:avLst>
          </a:prstGeom>
          <a:solidFill>
            <a:schemeClr val="bg1">
              <a:alpha val="9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endParaRPr lang="de-AT" sz="2000" b="1" dirty="0">
              <a:solidFill>
                <a:schemeClr val="tx1"/>
              </a:solidFill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2807405" y="3075806"/>
            <a:ext cx="582647" cy="576064"/>
            <a:chOff x="2225137" y="3003798"/>
            <a:chExt cx="582647" cy="576064"/>
          </a:xfrm>
        </p:grpSpPr>
        <p:sp>
          <p:nvSpPr>
            <p:cNvPr id="19" name="Rechteck 18"/>
            <p:cNvSpPr/>
            <p:nvPr/>
          </p:nvSpPr>
          <p:spPr>
            <a:xfrm>
              <a:off x="2225137" y="3003798"/>
              <a:ext cx="573155" cy="576064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2225137" y="3003798"/>
              <a:ext cx="573155" cy="144016"/>
            </a:xfrm>
            <a:prstGeom prst="rect">
              <a:avLst/>
            </a:prstGeom>
            <a:solidFill>
              <a:schemeClr val="tx1">
                <a:lumMod val="90000"/>
                <a:lumOff val="1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Gleichschenkliges Dreieck 20"/>
            <p:cNvSpPr/>
            <p:nvPr/>
          </p:nvSpPr>
          <p:spPr>
            <a:xfrm>
              <a:off x="2627784" y="3399862"/>
              <a:ext cx="180000" cy="180000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Gleichschenkliges Dreieck 22"/>
            <p:cNvSpPr/>
            <p:nvPr/>
          </p:nvSpPr>
          <p:spPr>
            <a:xfrm>
              <a:off x="2619596" y="3399862"/>
              <a:ext cx="180000" cy="180000"/>
            </a:xfrm>
            <a:prstGeom prst="triangle">
              <a:avLst>
                <a:gd name="adj" fmla="val 100000"/>
              </a:avLst>
            </a:prstGeom>
            <a:noFill/>
            <a:ln w="12700">
              <a:solidFill>
                <a:schemeClr val="tx1"/>
              </a:solidFill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2225137" y="3130998"/>
              <a:ext cx="573155" cy="400110"/>
            </a:xfrm>
            <a:prstGeom prst="rect">
              <a:avLst/>
            </a:prstGeom>
          </p:spPr>
          <p:txBody>
            <a:bodyPr wrap="square" lIns="72000" rIns="7200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de-AT" sz="2000" b="1" dirty="0"/>
                <a:t>14</a:t>
              </a:r>
            </a:p>
          </p:txBody>
        </p:sp>
      </p:grpSp>
      <p:sp>
        <p:nvSpPr>
          <p:cNvPr id="25" name="Rechteck 24"/>
          <p:cNvSpPr/>
          <p:nvPr/>
        </p:nvSpPr>
        <p:spPr>
          <a:xfrm>
            <a:off x="3561931" y="3118197"/>
            <a:ext cx="5114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de-DE" sz="2400" dirty="0">
                <a:latin typeface="Calibri"/>
                <a:cs typeface="+mn-cs"/>
              </a:rPr>
              <a:t>Deadline: 14</a:t>
            </a:r>
            <a:r>
              <a:rPr lang="en-GB" altLang="de-DE" sz="2400" baseline="30000" dirty="0">
                <a:latin typeface="Calibri"/>
                <a:cs typeface="+mn-cs"/>
              </a:rPr>
              <a:t>th</a:t>
            </a:r>
            <a:r>
              <a:rPr lang="en-GB" altLang="de-DE" sz="2400" dirty="0">
                <a:latin typeface="Calibri"/>
                <a:cs typeface="+mn-cs"/>
              </a:rPr>
              <a:t> February (Year + 1)</a:t>
            </a:r>
            <a:endParaRPr lang="en-GB" sz="2400" dirty="0"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43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Energy Efficiency Obligation Scheme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2"/>
                </a:solidFill>
              </a:rPr>
              <a:t>Obligated parties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1"/>
          </p:nvPr>
        </p:nvSpPr>
        <p:spPr>
          <a:xfrm>
            <a:off x="271463" y="1203324"/>
            <a:ext cx="8549010" cy="3600673"/>
          </a:xfrm>
        </p:spPr>
        <p:txBody>
          <a:bodyPr/>
          <a:lstStyle/>
          <a:p>
            <a:pPr marL="0" lvl="0" indent="0">
              <a:buNone/>
            </a:pPr>
            <a:r>
              <a:rPr lang="en-GB" b="1" dirty="0"/>
              <a:t>“Sales to final customers”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sym typeface="Symbol"/>
              </a:rPr>
              <a:t> 25 GWh</a:t>
            </a:r>
            <a:endParaRPr lang="en-GB" b="1" dirty="0"/>
          </a:p>
          <a:p>
            <a:pPr marL="0" lvl="0" indent="0">
              <a:buNone/>
            </a:pPr>
            <a:r>
              <a:rPr lang="en-US" dirty="0"/>
              <a:t>Energy suppliers with shares &gt; 50% are considered as one company</a:t>
            </a:r>
            <a:endParaRPr lang="en-GB" dirty="0"/>
          </a:p>
          <a:p>
            <a:pPr marL="0" lvl="0" indent="0">
              <a:buNone/>
            </a:pPr>
            <a:endParaRPr lang="en-GB" b="1" dirty="0">
              <a:solidFill>
                <a:srgbClr val="CE321A"/>
              </a:solidFill>
            </a:endParaRPr>
          </a:p>
          <a:p>
            <a:pPr marL="0" lvl="0" indent="0">
              <a:buNone/>
            </a:pPr>
            <a:r>
              <a:rPr lang="en-GB" b="1" dirty="0">
                <a:solidFill>
                  <a:srgbClr val="CE321A"/>
                </a:solidFill>
              </a:rPr>
              <a:t>413</a:t>
            </a:r>
            <a:r>
              <a:rPr lang="en-GB" dirty="0"/>
              <a:t> obligated energy suppliers: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7774"/>
            <a:ext cx="1978025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985956" y="2820395"/>
            <a:ext cx="4862737" cy="1914370"/>
          </a:xfrm>
          <a:prstGeom prst="rect">
            <a:avLst/>
          </a:prstGeom>
        </p:spPr>
        <p:txBody>
          <a:bodyPr wrap="square" lIns="72000" rIns="72000" rtlCol="0">
            <a:spAutoFit/>
          </a:bodyPr>
          <a:lstStyle/>
          <a:p>
            <a:pPr lvl="0">
              <a:lnSpc>
                <a:spcPct val="120000"/>
              </a:lnSpc>
              <a:tabLst>
                <a:tab pos="898525" algn="r"/>
                <a:tab pos="1073150" algn="l"/>
              </a:tabLst>
            </a:pPr>
            <a:r>
              <a:rPr lang="en-GB" sz="2000" dirty="0"/>
              <a:t>Oil Supplier (gas stations, heating oil delivery)</a:t>
            </a:r>
          </a:p>
          <a:p>
            <a:pPr>
              <a:lnSpc>
                <a:spcPct val="120000"/>
              </a:lnSpc>
              <a:tabLst>
                <a:tab pos="898525" algn="r"/>
                <a:tab pos="1073150" algn="l"/>
              </a:tabLst>
            </a:pPr>
            <a:r>
              <a:rPr lang="en-GB" sz="2000" dirty="0"/>
              <a:t>Electricity and gas suppliers</a:t>
            </a:r>
          </a:p>
          <a:p>
            <a:pPr>
              <a:lnSpc>
                <a:spcPct val="120000"/>
              </a:lnSpc>
              <a:tabLst>
                <a:tab pos="898525" algn="r"/>
                <a:tab pos="1073150" algn="l"/>
              </a:tabLst>
            </a:pPr>
            <a:r>
              <a:rPr lang="en-GB" sz="2000" dirty="0"/>
              <a:t>Stores (e.g. DIY superstores)</a:t>
            </a:r>
          </a:p>
          <a:p>
            <a:pPr>
              <a:lnSpc>
                <a:spcPct val="120000"/>
              </a:lnSpc>
              <a:tabLst>
                <a:tab pos="898525" algn="r"/>
                <a:tab pos="1073150" algn="l"/>
              </a:tabLst>
            </a:pPr>
            <a:r>
              <a:rPr lang="en-GB" sz="2000" dirty="0"/>
              <a:t>Municipal utilities &amp; District heat</a:t>
            </a:r>
          </a:p>
          <a:p>
            <a:pPr>
              <a:lnSpc>
                <a:spcPct val="120000"/>
              </a:lnSpc>
              <a:tabLst>
                <a:tab pos="898525" algn="r"/>
                <a:tab pos="1073150" algn="l"/>
              </a:tabLst>
            </a:pPr>
            <a:r>
              <a:rPr lang="en-GB" sz="2000" dirty="0"/>
              <a:t>Other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22" y="2931790"/>
            <a:ext cx="28800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22" y="3291830"/>
            <a:ext cx="28835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lipse 4"/>
          <p:cNvSpPr/>
          <p:nvPr/>
        </p:nvSpPr>
        <p:spPr>
          <a:xfrm>
            <a:off x="2704875" y="3633580"/>
            <a:ext cx="288000" cy="288000"/>
          </a:xfrm>
          <a:prstGeom prst="ellipse">
            <a:avLst/>
          </a:prstGeom>
          <a:solidFill>
            <a:srgbClr val="148C3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r>
              <a:rPr lang="de-AT" sz="2000" b="1" dirty="0">
                <a:solidFill>
                  <a:schemeClr val="bg1"/>
                </a:solidFill>
                <a:latin typeface="Arial"/>
                <a:cs typeface="Arial"/>
              </a:rPr>
              <a:t>$</a:t>
            </a:r>
            <a:endParaRPr lang="de-AT" sz="2000" b="1" dirty="0">
              <a:solidFill>
                <a:schemeClr val="bg1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875" y="4011910"/>
            <a:ext cx="28800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5"/>
          <p:cNvSpPr/>
          <p:nvPr/>
        </p:nvSpPr>
        <p:spPr>
          <a:xfrm>
            <a:off x="2704875" y="4371950"/>
            <a:ext cx="288000" cy="288032"/>
          </a:xfrm>
          <a:prstGeom prst="ellipse">
            <a:avLst/>
          </a:prstGeom>
          <a:solidFill>
            <a:srgbClr val="96969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Aft>
                <a:spcPts val="600"/>
              </a:spcAft>
            </a:pPr>
            <a:r>
              <a:rPr lang="de-AT" sz="2000" b="1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107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4A417F5-F6FB-A53C-166D-BF31F07A75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/>
              <a:t>EEOS </a:t>
            </a:r>
            <a:r>
              <a:rPr lang="de-AT" dirty="0" err="1"/>
              <a:t>obligation</a:t>
            </a:r>
            <a:r>
              <a:rPr lang="de-AT" dirty="0"/>
              <a:t> and </a:t>
            </a:r>
            <a:r>
              <a:rPr lang="de-AT" dirty="0" err="1"/>
              <a:t>reported</a:t>
            </a:r>
            <a:r>
              <a:rPr lang="de-AT" dirty="0"/>
              <a:t> energy </a:t>
            </a:r>
            <a:r>
              <a:rPr lang="de-AT" dirty="0" err="1"/>
              <a:t>savings</a:t>
            </a:r>
            <a:endParaRPr lang="de-AT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2973F6B-87E7-2395-E55A-44F621A3DE67}"/>
              </a:ext>
            </a:extLst>
          </p:cNvPr>
          <p:cNvGrpSpPr/>
          <p:nvPr/>
        </p:nvGrpSpPr>
        <p:grpSpPr>
          <a:xfrm>
            <a:off x="539552" y="1225231"/>
            <a:ext cx="7812360" cy="3362743"/>
            <a:chOff x="539552" y="1225231"/>
            <a:chExt cx="7812360" cy="3362743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07E7793A-2481-4B05-7E22-DD5C66288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552" y="1225231"/>
              <a:ext cx="7812360" cy="3362743"/>
            </a:xfrm>
            <a:prstGeom prst="rect">
              <a:avLst/>
            </a:prstGeom>
          </p:spPr>
        </p:pic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9DEB72B7-4D5F-3E08-379C-882DB7D62FD0}"/>
                </a:ext>
              </a:extLst>
            </p:cNvPr>
            <p:cNvSpPr/>
            <p:nvPr/>
          </p:nvSpPr>
          <p:spPr>
            <a:xfrm>
              <a:off x="1979712" y="4198675"/>
              <a:ext cx="864096" cy="19638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r>
                <a:rPr lang="de-AT" sz="1050" b="1" dirty="0">
                  <a:solidFill>
                    <a:schemeClr val="tx1"/>
                  </a:solidFill>
                </a:rPr>
                <a:t>Households</a:t>
              </a:r>
              <a:endParaRPr lang="de-AT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3B5AAC39-B719-724C-69CD-404F29CF9187}"/>
                </a:ext>
              </a:extLst>
            </p:cNvPr>
            <p:cNvSpPr/>
            <p:nvPr/>
          </p:nvSpPr>
          <p:spPr>
            <a:xfrm>
              <a:off x="3184612" y="4198675"/>
              <a:ext cx="1243372" cy="19638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r>
                <a:rPr lang="de-AT" sz="1050" b="1" dirty="0" err="1">
                  <a:solidFill>
                    <a:schemeClr val="tx1"/>
                  </a:solidFill>
                </a:rPr>
                <a:t>Quota</a:t>
              </a:r>
              <a:r>
                <a:rPr lang="de-AT" sz="1050" b="1" dirty="0">
                  <a:solidFill>
                    <a:schemeClr val="tx1"/>
                  </a:solidFill>
                </a:rPr>
                <a:t> Households</a:t>
              </a:r>
              <a:endParaRPr lang="de-AT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CF547D2-2A71-8B9F-ACBE-35912D819B2F}"/>
                </a:ext>
              </a:extLst>
            </p:cNvPr>
            <p:cNvSpPr/>
            <p:nvPr/>
          </p:nvSpPr>
          <p:spPr>
            <a:xfrm>
              <a:off x="4833592" y="4198675"/>
              <a:ext cx="1143744" cy="19638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r>
                <a:rPr lang="de-AT" sz="1050" b="1" dirty="0">
                  <a:solidFill>
                    <a:schemeClr val="tx1"/>
                  </a:solidFill>
                </a:rPr>
                <a:t>Non </a:t>
              </a:r>
              <a:r>
                <a:rPr lang="de-AT" sz="1050" b="1" dirty="0" err="1">
                  <a:solidFill>
                    <a:schemeClr val="tx1"/>
                  </a:solidFill>
                </a:rPr>
                <a:t>households</a:t>
              </a:r>
              <a:endParaRPr lang="de-AT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5E97FBF3-1837-3AFE-8101-5ECA61D28DA5}"/>
                </a:ext>
              </a:extLst>
            </p:cNvPr>
            <p:cNvSpPr/>
            <p:nvPr/>
          </p:nvSpPr>
          <p:spPr>
            <a:xfrm>
              <a:off x="6397360" y="4198674"/>
              <a:ext cx="991344" cy="19638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r>
                <a:rPr lang="de-AT" sz="1050" b="1" dirty="0">
                  <a:solidFill>
                    <a:schemeClr val="tx1"/>
                  </a:solidFill>
                </a:rPr>
                <a:t>Overall </a:t>
              </a:r>
              <a:r>
                <a:rPr lang="de-AT" sz="1050" b="1" dirty="0" err="1">
                  <a:solidFill>
                    <a:schemeClr val="tx1"/>
                  </a:solidFill>
                </a:rPr>
                <a:t>target</a:t>
              </a:r>
              <a:endParaRPr lang="de-AT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9B68E5-33FE-8612-C9A1-C29645A007B5}"/>
                </a:ext>
              </a:extLst>
            </p:cNvPr>
            <p:cNvSpPr/>
            <p:nvPr/>
          </p:nvSpPr>
          <p:spPr>
            <a:xfrm>
              <a:off x="1979712" y="3936219"/>
              <a:ext cx="5408992" cy="19638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>
                <a:spcAft>
                  <a:spcPts val="600"/>
                </a:spcAft>
              </a:pPr>
              <a:endParaRPr lang="de-AT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8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9D900DD-8E3C-4FE7-83E4-AA325CB722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/>
              <a:t>EEOS </a:t>
            </a:r>
            <a:r>
              <a:rPr lang="de-AT" dirty="0" err="1"/>
              <a:t>measure</a:t>
            </a:r>
            <a:r>
              <a:rPr lang="de-AT" dirty="0"/>
              <a:t> </a:t>
            </a:r>
            <a:r>
              <a:rPr lang="de-AT" dirty="0" err="1"/>
              <a:t>types</a:t>
            </a:r>
            <a:r>
              <a:rPr lang="de-AT" dirty="0"/>
              <a:t> 2015-2020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73DB98-8CF0-911A-88AB-FCD9C54F13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4247" y="1203325"/>
            <a:ext cx="1976215" cy="3455988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/>
              <a:t>Caveats</a:t>
            </a:r>
          </a:p>
          <a:p>
            <a:r>
              <a:rPr lang="en-GB" sz="1600" dirty="0"/>
              <a:t>Heating includes water saving shower heads</a:t>
            </a:r>
          </a:p>
          <a:p>
            <a:r>
              <a:rPr lang="en-GB" sz="1600" dirty="0"/>
              <a:t>Mobility includes diesel additives</a:t>
            </a:r>
          </a:p>
          <a:p>
            <a:r>
              <a:rPr lang="en-GB" sz="1600" dirty="0"/>
              <a:t>Others: reporting company did not specify</a:t>
            </a:r>
          </a:p>
          <a:p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398508-63A9-2DBF-474C-6DEFF8884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52284"/>
            <a:ext cx="644842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3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Individual Obligation of Energy Suppliers</a:t>
            </a:r>
          </a:p>
          <a:p>
            <a:r>
              <a:rPr lang="en-GB" dirty="0"/>
              <a:t>Eligibility of measures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General Criteria for all measures</a:t>
            </a:r>
          </a:p>
          <a:p>
            <a:pPr marL="0" indent="0">
              <a:buNone/>
            </a:pPr>
            <a:r>
              <a:rPr lang="en-GB" dirty="0"/>
              <a:t>Final energy </a:t>
            </a:r>
            <a:r>
              <a:rPr lang="en-GB" dirty="0">
                <a:solidFill>
                  <a:srgbClr val="CE321A"/>
                </a:solidFill>
              </a:rPr>
              <a:t>&amp;</a:t>
            </a:r>
            <a:r>
              <a:rPr lang="en-GB" dirty="0"/>
              <a:t> In Austria </a:t>
            </a:r>
            <a:r>
              <a:rPr lang="en-GB" dirty="0">
                <a:solidFill>
                  <a:srgbClr val="CE321A"/>
                </a:solidFill>
              </a:rPr>
              <a:t>&amp;</a:t>
            </a:r>
            <a:r>
              <a:rPr lang="en-GB" dirty="0"/>
              <a:t> Material </a:t>
            </a:r>
            <a:r>
              <a:rPr lang="en-GB" dirty="0">
                <a:solidFill>
                  <a:srgbClr val="CE321A"/>
                </a:solidFill>
              </a:rPr>
              <a:t>&amp;</a:t>
            </a:r>
            <a:r>
              <a:rPr lang="en-GB" dirty="0"/>
              <a:t> Additional </a:t>
            </a:r>
            <a:r>
              <a:rPr lang="en-GB" dirty="0">
                <a:solidFill>
                  <a:srgbClr val="CE321A"/>
                </a:solidFill>
              </a:rPr>
              <a:t>&amp;</a:t>
            </a:r>
            <a:r>
              <a:rPr lang="en-GB" dirty="0"/>
              <a:t> Lifetime until 2020</a:t>
            </a:r>
            <a:endParaRPr lang="en-GB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dirty="0"/>
              <a:t>Subsidized measures not or only partly accountable (avoid double counting)</a:t>
            </a:r>
          </a:p>
          <a:p>
            <a:pPr marL="0" indent="0">
              <a:buNone/>
            </a:pPr>
            <a:r>
              <a:rPr lang="en-GB" b="1" dirty="0"/>
              <a:t>Additional Criteria for individual measures</a:t>
            </a:r>
          </a:p>
          <a:p>
            <a:r>
              <a:rPr lang="en-GB" dirty="0"/>
              <a:t>Quality Criteria </a:t>
            </a:r>
            <a:r>
              <a:rPr lang="en-GB" dirty="0">
                <a:solidFill>
                  <a:srgbClr val="CE321A"/>
                </a:solidFill>
              </a:rPr>
              <a:t>&amp;</a:t>
            </a:r>
            <a:r>
              <a:rPr lang="en-GB" dirty="0"/>
              <a:t> Qualified Experts mentioned in the decree</a:t>
            </a:r>
          </a:p>
          <a:p>
            <a:pPr marL="0" indent="0">
              <a:buNone/>
            </a:pPr>
            <a:r>
              <a:rPr lang="en-GB" b="1" dirty="0"/>
              <a:t>Reporting</a:t>
            </a:r>
            <a:endParaRPr lang="en-GB" sz="2400" b="1" dirty="0"/>
          </a:p>
          <a:p>
            <a:pPr marL="285750" indent="-285750"/>
            <a:r>
              <a:rPr lang="en-GB" dirty="0"/>
              <a:t>Reported via an online database</a:t>
            </a:r>
          </a:p>
          <a:p>
            <a:pPr marL="285750" indent="-285750"/>
            <a:r>
              <a:rPr lang="en-GB" dirty="0"/>
              <a:t>Necessary documents according to the decree</a:t>
            </a:r>
          </a:p>
          <a:p>
            <a:pPr marL="285750" indent="-285750"/>
            <a:r>
              <a:rPr lang="en-US" dirty="0"/>
              <a:t>Banking / no Borrowing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233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Reporting of Energy Efficiency Measures</a:t>
            </a:r>
          </a:p>
          <a:p>
            <a:r>
              <a:rPr lang="en-GB" dirty="0"/>
              <a:t>Online Application / Database</a:t>
            </a:r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403584" y="4443958"/>
            <a:ext cx="7693099" cy="4320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rPr>
              <a:t>  Reporting of measures via online forms</a:t>
            </a:r>
            <a:endParaRPr lang="en-GB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03584" y="1059582"/>
            <a:ext cx="8416888" cy="3123932"/>
          </a:xfrm>
          <a:prstGeom prst="rect">
            <a:avLst/>
          </a:prstGeom>
        </p:spPr>
        <p:txBody>
          <a:bodyPr wrap="square" lIns="72000" rIns="72000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solidFill>
                  <a:srgbClr val="CE321A"/>
                </a:solidFill>
              </a:rPr>
              <a:t>e-Government</a:t>
            </a:r>
            <a:r>
              <a:rPr lang="en-GB" dirty="0"/>
              <a:t> Application for the Energy Efficiency Act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Required tasks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Registration at National Energy Efficiency Monitoring Agency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Registration at e-government platform “</a:t>
            </a:r>
            <a:r>
              <a:rPr lang="en-GB" dirty="0" err="1"/>
              <a:t>Unternehmensserviceportal</a:t>
            </a:r>
            <a:r>
              <a:rPr lang="en-GB" dirty="0"/>
              <a:t> </a:t>
            </a:r>
            <a:r>
              <a:rPr lang="en-GB" b="1" dirty="0">
                <a:solidFill>
                  <a:srgbClr val="CE321A"/>
                </a:solidFill>
              </a:rPr>
              <a:t>USP</a:t>
            </a:r>
            <a:r>
              <a:rPr lang="en-GB" dirty="0"/>
              <a:t>”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Digital identification of person responsible for reporting. Each entry into the application is personalised and is logged.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Why e-Government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CE321A"/>
                </a:solidFill>
              </a:rPr>
              <a:t>Sensible data</a:t>
            </a:r>
            <a:r>
              <a:rPr lang="en-GB" dirty="0"/>
              <a:t>: personal data | company confidentiality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CE321A"/>
                </a:solidFill>
              </a:rPr>
              <a:t>Data security</a:t>
            </a:r>
            <a:r>
              <a:rPr lang="en-GB" dirty="0"/>
              <a:t>: Multiple levels of security</a:t>
            </a:r>
          </a:p>
        </p:txBody>
      </p:sp>
    </p:spTree>
    <p:extLst>
      <p:ext uri="{BB962C8B-B14F-4D97-AF65-F5344CB8AC3E}">
        <p14:creationId xmlns:p14="http://schemas.microsoft.com/office/powerpoint/2010/main" val="4153751922"/>
      </p:ext>
    </p:extLst>
  </p:cSld>
  <p:clrMapOvr>
    <a:masterClrMapping/>
  </p:clrMapOvr>
</p:sld>
</file>

<file path=ppt/theme/theme1.xml><?xml version="1.0" encoding="utf-8"?>
<a:theme xmlns:a="http://schemas.openxmlformats.org/drawingml/2006/main" name="AEA_Vorlage_Deutsch_16 zu 9_v1">
  <a:themeElements>
    <a:clrScheme name="AEA">
      <a:dk1>
        <a:srgbClr val="323232"/>
      </a:dk1>
      <a:lt1>
        <a:srgbClr val="FFFFFF"/>
      </a:lt1>
      <a:dk2>
        <a:srgbClr val="CE321A"/>
      </a:dk2>
      <a:lt2>
        <a:srgbClr val="BEC800"/>
      </a:lt2>
      <a:accent1>
        <a:srgbClr val="148C32"/>
      </a:accent1>
      <a:accent2>
        <a:srgbClr val="007DBE"/>
      </a:accent2>
      <a:accent3>
        <a:srgbClr val="780A69"/>
      </a:accent3>
      <a:accent4>
        <a:srgbClr val="A50000"/>
      </a:accent4>
      <a:accent5>
        <a:srgbClr val="E66400"/>
      </a:accent5>
      <a:accent6>
        <a:srgbClr val="644132"/>
      </a:accent6>
      <a:hlink>
        <a:srgbClr val="CE321A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25000"/>
            <a:lumOff val="75000"/>
          </a:schemeClr>
        </a:solidFill>
        <a:ln w="12700">
          <a:noFill/>
        </a:ln>
      </a:spPr>
      <a:bodyPr lIns="72000" rIns="72000" rtlCol="0" anchor="ctr"/>
      <a:lstStyle>
        <a:defPPr algn="ctr">
          <a:spcAft>
            <a:spcPts val="600"/>
          </a:spcAft>
          <a:defRPr sz="20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72000" rIns="72000"/>
      <a:lstStyle>
        <a:defPPr>
          <a:spcBef>
            <a:spcPts val="0"/>
          </a:spcBef>
          <a:spcAft>
            <a:spcPts val="600"/>
          </a:spcAft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EA_Vorlage_Deutsch_16 zu 9_v1.potx" id="{0CBFB0E6-A5DD-4329-9AAE-239EBB952535}" vid="{C37ACD78-5752-4DA6-B4AA-047F308E3A5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E57887D760484DA61420E23E0BF681" ma:contentTypeVersion="17" ma:contentTypeDescription="Ein neues Dokument erstellen." ma:contentTypeScope="" ma:versionID="7224e15a4c33e4d7061c14cfbd48ff9b">
  <xsd:schema xmlns:xsd="http://www.w3.org/2001/XMLSchema" xmlns:xs="http://www.w3.org/2001/XMLSchema" xmlns:p="http://schemas.microsoft.com/office/2006/metadata/properties" xmlns:ns2="4b1ba0fd-19b3-4c7e-bd46-de009a0675b4" xmlns:ns3="53860fbb-44d6-4238-b364-d734b1669ac4" targetNamespace="http://schemas.microsoft.com/office/2006/metadata/properties" ma:root="true" ma:fieldsID="c63c7da5b0422225128a24435d21c897" ns2:_="" ns3:_="">
    <xsd:import namespace="4b1ba0fd-19b3-4c7e-bd46-de009a0675b4"/>
    <xsd:import namespace="53860fbb-44d6-4238-b364-d734b1669a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1ba0fd-19b3-4c7e-bd46-de009a067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7cb12b0e-00a5-4551-8a19-a15de1741b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60fbb-44d6-4238-b364-d734b1669ac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428d9bc-4be1-41cd-80a3-2b66635b6367}" ma:internalName="TaxCatchAll" ma:showField="CatchAllData" ma:web="53860fbb-44d6-4238-b364-d734b1669a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3860fbb-44d6-4238-b364-d734b1669ac4" xsi:nil="true"/>
    <lcf76f155ced4ddcb4097134ff3c332f xmlns="4b1ba0fd-19b3-4c7e-bd46-de009a0675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5631908-46C0-44D9-9091-7317D87E057A}"/>
</file>

<file path=customXml/itemProps2.xml><?xml version="1.0" encoding="utf-8"?>
<ds:datastoreItem xmlns:ds="http://schemas.openxmlformats.org/officeDocument/2006/customXml" ds:itemID="{C9F1282D-3DB7-48BA-AC2A-B654F855B57F}"/>
</file>

<file path=customXml/itemProps3.xml><?xml version="1.0" encoding="utf-8"?>
<ds:datastoreItem xmlns:ds="http://schemas.openxmlformats.org/officeDocument/2006/customXml" ds:itemID="{EEE02E42-C3AF-45B2-870B-A0AF26297E22}"/>
</file>

<file path=docProps/app.xml><?xml version="1.0" encoding="utf-8"?>
<Properties xmlns="http://schemas.openxmlformats.org/officeDocument/2006/extended-properties" xmlns:vt="http://schemas.openxmlformats.org/officeDocument/2006/docPropsVTypes">
  <Template>AEA_Vorlage_Deutsch_16 zu 9_v1</Template>
  <TotalTime>0</TotalTime>
  <Words>900</Words>
  <Application>Microsoft Office PowerPoint</Application>
  <PresentationFormat>Bildschirmpräsentation (16:9)</PresentationFormat>
  <Paragraphs>147</Paragraphs>
  <Slides>14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Symbol</vt:lpstr>
      <vt:lpstr>Webdings</vt:lpstr>
      <vt:lpstr>Wingdings</vt:lpstr>
      <vt:lpstr>AEA_Vorlage_Deutsch_16 zu 9_v1</vt:lpstr>
      <vt:lpstr>EEOS in Austria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Thenius Gregor</dc:creator>
  <cp:lastModifiedBy>Thenius Gregor</cp:lastModifiedBy>
  <cp:revision>15</cp:revision>
  <cp:lastPrinted>2017-05-18T06:39:18Z</cp:lastPrinted>
  <dcterms:created xsi:type="dcterms:W3CDTF">2025-06-02T09:19:56Z</dcterms:created>
  <dcterms:modified xsi:type="dcterms:W3CDTF">2025-06-24T11:56:52Z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0x01010029E57887D760484DA61420E23E0BF681</vt:lpwstr>
  </property>
</Properties>
</file>