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charts/style4.xml" ContentType="application/vnd.ms-office.chartstyl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charts/colors4.xml" ContentType="application/vnd.ms-office.chartcolorstyle+xml"/>
  <Override PartName="/ppt/theme/theme3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1.xml" ContentType="application/vnd.ms-office.chart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70" r:id="rId3"/>
    <p:sldId id="346" r:id="rId4"/>
    <p:sldId id="350" r:id="rId5"/>
    <p:sldId id="362" r:id="rId6"/>
    <p:sldId id="361" r:id="rId7"/>
    <p:sldId id="261" r:id="rId8"/>
    <p:sldId id="263" r:id="rId9"/>
    <p:sldId id="365" r:id="rId10"/>
    <p:sldId id="366" r:id="rId11"/>
    <p:sldId id="262" r:id="rId12"/>
  </p:sldIdLst>
  <p:sldSz cx="12192000" cy="6858000"/>
  <p:notesSz cx="6797675" cy="9926638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Montserrat" panose="00000500000000000000" pitchFamily="2" charset="-18"/>
      <p:regular r:id="rId21"/>
      <p:bold r:id="rId22"/>
      <p:italic r:id="rId23"/>
      <p:boldItalic r:id="rId24"/>
    </p:embeddedFont>
    <p:embeddedFont>
      <p:font typeface="Montserrat italic" panose="00000500000000000000" pitchFamily="2" charset="-18"/>
      <p:italic r:id="rId25"/>
    </p:embeddedFont>
    <p:embeddedFont>
      <p:font typeface="Montserrat regular" panose="00000500000000000000" pitchFamily="2" charset="-18"/>
      <p:regular r:id="rId26"/>
    </p:embeddedFont>
    <p:embeddedFont>
      <p:font typeface="Montserrat SemiBold" panose="00000700000000000000" pitchFamily="2" charset="-18"/>
      <p:bold r:id="rId27"/>
      <p:boldItalic r:id="rId28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őrincz Tamás" initials="LT" lastIdx="0" clrIdx="0">
    <p:extLst>
      <p:ext uri="{19B8F6BF-5375-455C-9EA6-DF929625EA0E}">
        <p15:presenceInfo xmlns:p15="http://schemas.microsoft.com/office/powerpoint/2012/main" userId="S-1-5-21-42957768-1027276802-262303683-145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AB94"/>
    <a:srgbClr val="93D5C9"/>
    <a:srgbClr val="4D4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0822" autoAdjust="0"/>
  </p:normalViewPr>
  <p:slideViewPr>
    <p:cSldViewPr snapToGrid="0">
      <p:cViewPr varScale="1">
        <p:scale>
          <a:sx n="86" d="100"/>
          <a:sy n="86" d="100"/>
        </p:scale>
        <p:origin x="53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Data Series 1</c:v>
                </c:pt>
              </c:strCache>
            </c:strRef>
          </c:tx>
          <c:spPr>
            <a:gradFill flip="none" rotWithShape="1">
              <a:gsLst>
                <a:gs pos="0">
                  <a:srgbClr val="22AC93">
                    <a:tint val="66000"/>
                    <a:satMod val="160000"/>
                    <a:alpha val="0"/>
                  </a:srgbClr>
                </a:gs>
                <a:gs pos="50000">
                  <a:srgbClr val="22AC93">
                    <a:tint val="44500"/>
                    <a:satMod val="160000"/>
                  </a:srgbClr>
                </a:gs>
                <a:gs pos="100000">
                  <a:srgbClr val="22AC93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  <a:miter lim="800000"/>
            </a:ln>
            <a:effectLst/>
          </c:spPr>
          <c:cat>
            <c:numRef>
              <c:f>Munka1!$A$2:$A$34</c:f>
              <c:numCache>
                <c:formatCode>m/d/yyyy</c:formatCode>
                <c:ptCount val="33"/>
                <c:pt idx="0">
                  <c:v>44743</c:v>
                </c:pt>
                <c:pt idx="1">
                  <c:v>44774</c:v>
                </c:pt>
                <c:pt idx="2">
                  <c:v>44805</c:v>
                </c:pt>
                <c:pt idx="3">
                  <c:v>44835</c:v>
                </c:pt>
                <c:pt idx="4">
                  <c:v>44866</c:v>
                </c:pt>
                <c:pt idx="5">
                  <c:v>44896</c:v>
                </c:pt>
                <c:pt idx="6">
                  <c:v>44927</c:v>
                </c:pt>
                <c:pt idx="7">
                  <c:v>44958</c:v>
                </c:pt>
                <c:pt idx="8">
                  <c:v>44986</c:v>
                </c:pt>
                <c:pt idx="9">
                  <c:v>45017</c:v>
                </c:pt>
                <c:pt idx="10">
                  <c:v>45047</c:v>
                </c:pt>
                <c:pt idx="11">
                  <c:v>45078</c:v>
                </c:pt>
                <c:pt idx="12">
                  <c:v>45108</c:v>
                </c:pt>
                <c:pt idx="13">
                  <c:v>45139</c:v>
                </c:pt>
                <c:pt idx="14">
                  <c:v>45170</c:v>
                </c:pt>
                <c:pt idx="15">
                  <c:v>45200</c:v>
                </c:pt>
                <c:pt idx="16">
                  <c:v>45231</c:v>
                </c:pt>
                <c:pt idx="17">
                  <c:v>45261</c:v>
                </c:pt>
                <c:pt idx="18">
                  <c:v>45292</c:v>
                </c:pt>
                <c:pt idx="19">
                  <c:v>45323</c:v>
                </c:pt>
                <c:pt idx="20">
                  <c:v>45352</c:v>
                </c:pt>
                <c:pt idx="21">
                  <c:v>45383</c:v>
                </c:pt>
                <c:pt idx="22">
                  <c:v>45413</c:v>
                </c:pt>
                <c:pt idx="23">
                  <c:v>45444</c:v>
                </c:pt>
                <c:pt idx="24">
                  <c:v>45474</c:v>
                </c:pt>
                <c:pt idx="25">
                  <c:v>45505</c:v>
                </c:pt>
                <c:pt idx="26">
                  <c:v>45536</c:v>
                </c:pt>
                <c:pt idx="27">
                  <c:v>45566</c:v>
                </c:pt>
                <c:pt idx="28">
                  <c:v>45597</c:v>
                </c:pt>
                <c:pt idx="29">
                  <c:v>45627</c:v>
                </c:pt>
                <c:pt idx="30">
                  <c:v>45658</c:v>
                </c:pt>
                <c:pt idx="31">
                  <c:v>45689</c:v>
                </c:pt>
                <c:pt idx="32">
                  <c:v>45717</c:v>
                </c:pt>
              </c:numCache>
            </c:numRef>
          </c:cat>
          <c:val>
            <c:numRef>
              <c:f>Munka1!$B$2:$B$34</c:f>
              <c:numCache>
                <c:formatCode>#,##0.00</c:formatCode>
                <c:ptCount val="33"/>
                <c:pt idx="0">
                  <c:v>124179.15</c:v>
                </c:pt>
                <c:pt idx="1">
                  <c:v>534190.30000000005</c:v>
                </c:pt>
                <c:pt idx="2">
                  <c:v>585485.06999999995</c:v>
                </c:pt>
                <c:pt idx="3">
                  <c:v>705305.5</c:v>
                </c:pt>
                <c:pt idx="4">
                  <c:v>894827.34</c:v>
                </c:pt>
                <c:pt idx="5">
                  <c:v>1302178.8500000001</c:v>
                </c:pt>
                <c:pt idx="6">
                  <c:v>1541901.11</c:v>
                </c:pt>
                <c:pt idx="7">
                  <c:v>1922040.57</c:v>
                </c:pt>
                <c:pt idx="8">
                  <c:v>2570563.2599999998</c:v>
                </c:pt>
                <c:pt idx="9">
                  <c:v>2665519.29</c:v>
                </c:pt>
                <c:pt idx="10">
                  <c:v>2771918.74</c:v>
                </c:pt>
                <c:pt idx="11">
                  <c:v>2865875.09</c:v>
                </c:pt>
                <c:pt idx="12">
                  <c:v>3086888.46</c:v>
                </c:pt>
                <c:pt idx="13">
                  <c:v>3259498.66</c:v>
                </c:pt>
                <c:pt idx="14">
                  <c:v>3385528.56</c:v>
                </c:pt>
                <c:pt idx="15">
                  <c:v>3662084.97</c:v>
                </c:pt>
                <c:pt idx="16">
                  <c:v>4085850.71</c:v>
                </c:pt>
                <c:pt idx="17">
                  <c:v>4731860.29</c:v>
                </c:pt>
                <c:pt idx="18">
                  <c:v>5193804.7699999996</c:v>
                </c:pt>
                <c:pt idx="19">
                  <c:v>5702730.5199999996</c:v>
                </c:pt>
                <c:pt idx="20">
                  <c:v>6183923.3200000003</c:v>
                </c:pt>
                <c:pt idx="21">
                  <c:v>6808588.0899999999</c:v>
                </c:pt>
                <c:pt idx="22">
                  <c:v>7302610.4000000004</c:v>
                </c:pt>
                <c:pt idx="23">
                  <c:v>7743155.6900000004</c:v>
                </c:pt>
                <c:pt idx="24">
                  <c:v>7973585.9800000004</c:v>
                </c:pt>
                <c:pt idx="25" formatCode="General">
                  <c:v>8350942.6699999999</c:v>
                </c:pt>
                <c:pt idx="26" formatCode="General">
                  <c:v>9133941.459999999</c:v>
                </c:pt>
                <c:pt idx="27" formatCode="General">
                  <c:v>9868949.2399999984</c:v>
                </c:pt>
                <c:pt idx="28" formatCode="General">
                  <c:v>10722207.24</c:v>
                </c:pt>
                <c:pt idx="29" formatCode="General">
                  <c:v>11849827.24</c:v>
                </c:pt>
                <c:pt idx="30" formatCode="General">
                  <c:v>13615904.359999999</c:v>
                </c:pt>
                <c:pt idx="31" formatCode="General">
                  <c:v>14386975.68</c:v>
                </c:pt>
                <c:pt idx="32" formatCode="General">
                  <c:v>15047776.470000001</c:v>
                </c:pt>
              </c:numCache>
            </c:numRef>
          </c:val>
      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2BE9-4BB4-8567-DF72F42799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7441552"/>
        <c:axId val="1334124928"/>
      </c:areaChart>
      <c:dateAx>
        <c:axId val="132744155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34124928"/>
        <c:crosses val="autoZero"/>
        <c:auto val="1"/>
        <c:lblOffset val="100"/>
        <c:baseTimeUnit val="months"/>
      </c:dateAx>
      <c:valAx>
        <c:axId val="1334124928"/>
        <c:scaling>
          <c:orientation val="minMax"/>
          <c:max val="15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"/>
                  <a:t>Total registered certified energy savings (GJ/year)</a:t>
                </a:r>
                <a:endParaRPr lang="hu-HU"/>
              </a:p>
            </c:rich>
          </c:tx>
          <c:layout>
            <c:manualLayout>
              <c:xMode val="edge"/>
              <c:yMode val="edge"/>
              <c:x val="3.4975064612290945E-3"/>
              <c:y val="5.848306871477131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274415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extLst xmlns:c16r3="http://schemas.microsoft.com/office/drawing/2017/03/chart" xmlns:c16="http://schemas.microsoft.com/office/drawing/2014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" b="1">
                <a:solidFill>
                  <a:schemeClr val="tx1"/>
                </a:solidFill>
              </a:rPr>
              <a:t>Percentage of energy savings achieved by lifetime</a:t>
            </a:r>
          </a:p>
          <a:p>
            <a:pPr>
              <a:defRPr b="1">
                <a:solidFill>
                  <a:schemeClr val="tx1"/>
                </a:solidFill>
              </a:defRPr>
            </a:pPr>
            <a:r>
              <a:rPr lang="en" sz="1600" b="0" baseline="0">
                <a:solidFill>
                  <a:schemeClr val="tx1"/>
                </a:solidFill>
              </a:rPr>
              <a:t>For verifications registered between 01.01.2025 and 31.03.2025</a:t>
            </a:r>
          </a:p>
          <a:p>
            <a:pPr>
              <a:defRPr b="1">
                <a:solidFill>
                  <a:schemeClr val="tx1"/>
                </a:solidFill>
              </a:defRPr>
            </a:pPr>
            <a:endParaRPr lang="en-US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700133419138413"/>
          <c:y val="1.62550470641209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Data Series 1</c:v>
                </c:pt>
              </c:strCache>
            </c:strRef>
          </c:tx>
          <c:spPr>
            <a:solidFill>
              <a:srgbClr val="22AC9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Munka1!$A$2:$A$7</c:f>
              <c:strCache>
                <c:ptCount val="6"/>
                <c:pt idx="0">
                  <c:v>1 year</c:v>
                </c:pt>
                <c:pt idx="1">
                  <c:v>2 - 5 years</c:v>
                </c:pt>
                <c:pt idx="2">
                  <c:v>6 - 10 years</c:v>
                </c:pt>
                <c:pt idx="3">
                  <c:v>11-14 years</c:v>
                </c:pt>
                <c:pt idx="4">
                  <c:v>15 years</c:v>
                </c:pt>
                <c:pt idx="5">
                  <c:v>16+ years</c:v>
                </c:pt>
              </c:strCache>
            </c:strRef>
          </c:cat>
          <c:val>
            <c:numRef>
              <c:f>Munka1!$B$2:$B$8</c:f>
              <c:numCache>
                <c:formatCode>0.00%</c:formatCode>
                <c:ptCount val="7"/>
                <c:pt idx="0">
                  <c:v>0.29465449874203409</c:v>
                </c:pt>
                <c:pt idx="1">
                  <c:v>1.2252579182361716E-2</c:v>
                </c:pt>
                <c:pt idx="2">
                  <c:v>0.17870278495465708</c:v>
                </c:pt>
                <c:pt idx="3">
                  <c:v>5.6005193317304365E-3</c:v>
                </c:pt>
                <c:pt idx="4">
                  <c:v>0.22936884518198739</c:v>
                </c:pt>
                <c:pt idx="5">
                  <c:v>0.27942077260722931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A889-43E0-B15A-776652831A3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6132512"/>
        <c:axId val="1939442400"/>
      </c:barChart>
      <c:catAx>
        <c:axId val="180613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939442400"/>
        <c:crosses val="autoZero"/>
        <c:auto val="1"/>
        <c:lblAlgn val="ctr"/>
        <c:lblOffset val="100"/>
        <c:noMultiLvlLbl val="0"/>
      </c:catAx>
      <c:valAx>
        <c:axId val="1939442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06132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" sz="1600" b="1"/>
              <a:t>Volume of HEMs traded at auctions (GJ/year)</a:t>
            </a:r>
            <a:endParaRPr lang="hu-HU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hu-H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Short-lived HEM</c:v>
                </c:pt>
              </c:strCache>
            </c:strRef>
          </c:tx>
          <c:spPr>
            <a:solidFill>
              <a:srgbClr val="C5F3E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Munka1!$A$2:$A$6</c:f>
              <c:strCache>
                <c:ptCount val="5"/>
                <c:pt idx="0">
                  <c:v>1st Auction (27.02.2024)</c:v>
                </c:pt>
                <c:pt idx="1">
                  <c:v>2nd Auction (14.05.2024)</c:v>
                </c:pt>
                <c:pt idx="2">
                  <c:v>3rd Auction (10.09.2024)</c:v>
                </c:pt>
                <c:pt idx="3">
                  <c:v>4th Auction (14.11.2024)</c:v>
                </c:pt>
                <c:pt idx="4">
                  <c:v>5th Auction (18.02.2025)</c:v>
                </c:pt>
              </c:strCache>
            </c:strRef>
          </c:cat>
          <c:val>
            <c:numRef>
              <c:f>Munka1!$B$2:$B$6</c:f>
              <c:numCache>
                <c:formatCode>General</c:formatCode>
                <c:ptCount val="5"/>
                <c:pt idx="0">
                  <c:v>4900</c:v>
                </c:pt>
                <c:pt idx="1">
                  <c:v>23928</c:v>
                </c:pt>
                <c:pt idx="2">
                  <c:v>50428</c:v>
                </c:pt>
                <c:pt idx="3">
                  <c:v>5292</c:v>
                </c:pt>
                <c:pt idx="4">
                  <c:v>501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CBA4-4B9A-8FE1-F5D29CA561E0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Long-lasting HEM</c:v>
                </c:pt>
              </c:strCache>
            </c:strRef>
          </c:tx>
          <c:spPr>
            <a:solidFill>
              <a:srgbClr val="22AC93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0"/>
                  <c:y val="-1.164266551034534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825-4DFA-A038-1098CE7646B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Munka1!$A$2:$A$6</c:f>
              <c:strCache>
                <c:ptCount val="5"/>
                <c:pt idx="0">
                  <c:v>1st Auction (27.02.2024)</c:v>
                </c:pt>
                <c:pt idx="1">
                  <c:v>2nd Auction (14.05.2024)</c:v>
                </c:pt>
                <c:pt idx="2">
                  <c:v>3rd Auction (10.09.2024)</c:v>
                </c:pt>
                <c:pt idx="3">
                  <c:v>4th Auction (14.11.2024)</c:v>
                </c:pt>
                <c:pt idx="4">
                  <c:v>5th Auction (18.02.2025)</c:v>
                </c:pt>
              </c:strCache>
            </c:strRef>
          </c:cat>
          <c:val>
            <c:numRef>
              <c:f>Munka1!$C$2:$C$6</c:f>
              <c:numCache>
                <c:formatCode>General</c:formatCode>
                <c:ptCount val="5"/>
                <c:pt idx="0">
                  <c:v>7863</c:v>
                </c:pt>
                <c:pt idx="1">
                  <c:v>30000</c:v>
                </c:pt>
                <c:pt idx="2">
                  <c:v>40845</c:v>
                </c:pt>
                <c:pt idx="3">
                  <c:v>3270</c:v>
                </c:pt>
                <c:pt idx="4">
                  <c:v>3299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CBA4-4B9A-8FE1-F5D29CA561E0}"/>
            </c:ext>
          </c:extLst>
        </c:ser>
        <c:ser>
          <c:idx val="2"/>
          <c:order val="2"/>
          <c:tx>
            <c:strRef>
              <c:f>Munka1!$D$1</c:f>
              <c:strCache>
                <c:ptCount val="1"/>
                <c:pt idx="0">
                  <c:v>Double-billable HEM</c:v>
                </c:pt>
              </c:strCache>
            </c:strRef>
          </c:tx>
          <c:spPr>
            <a:solidFill>
              <a:srgbClr val="17736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9.7244749123861399E-2"/>
                  <c:y val="-6.040419442921127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BA4-4B9A-8FE1-F5D29CA561E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Munka1!$A$2:$A$6</c:f>
              <c:strCache>
                <c:ptCount val="5"/>
                <c:pt idx="0">
                  <c:v>1st Auction (27.02.2024)</c:v>
                </c:pt>
                <c:pt idx="1">
                  <c:v>2nd Auction (14.05.2024)</c:v>
                </c:pt>
                <c:pt idx="2">
                  <c:v>3rd Auction (10.09.2024)</c:v>
                </c:pt>
                <c:pt idx="3">
                  <c:v>4th Auction (14.11.2024)</c:v>
                </c:pt>
                <c:pt idx="4">
                  <c:v>5th Auction (18.02.2025)</c:v>
                </c:pt>
              </c:strCache>
            </c:strRef>
          </c:cat>
          <c:val>
            <c:numRef>
              <c:f>Munka1!$D$2:$D$6</c:f>
              <c:numCache>
                <c:formatCode>General</c:formatCode>
                <c:ptCount val="5"/>
                <c:pt idx="1">
                  <c:v>14368</c:v>
                </c:pt>
                <c:pt idx="2">
                  <c:v>62785</c:v>
                </c:pt>
                <c:pt idx="3">
                  <c:v>23200</c:v>
                </c:pt>
                <c:pt idx="4">
                  <c:v>31062</c:v>
                </c:pt>
              </c:numCache>
            </c:numRef>
          </c:val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3-CBA4-4B9A-8FE1-F5D29CA561E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82458528"/>
        <c:axId val="1120267344"/>
      </c:barChart>
      <c:catAx>
        <c:axId val="108245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20267344"/>
        <c:crosses val="autoZero"/>
        <c:auto val="1"/>
        <c:lblAlgn val="ctr"/>
        <c:lblOffset val="100"/>
        <c:noMultiLvlLbl val="0"/>
      </c:catAx>
      <c:valAx>
        <c:axId val="1120267344"/>
        <c:scaling>
          <c:orientation val="minMax"/>
          <c:max val="16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8245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" sz="1600" b="1" i="0" baseline="0">
                <a:latin typeface="Calibri Light" panose="020F0302020204030204" pitchFamily="34" charset="0"/>
              </a:rPr>
              <a:t>Marginal price of HEM types (HUF/GJ)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Short-lived HEM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944444444444442E-2"/>
                  <c:y val="9.1269841269841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7F-4FB1-9AC4-BB9363457831}"/>
                </c:ext>
              </c:extLst>
            </c:dLbl>
            <c:dLbl>
              <c:idx val="1"/>
              <c:layout>
                <c:manualLayout>
                  <c:x val="-6.4814814814814811E-2"/>
                  <c:y val="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7F-4FB1-9AC4-BB9363457831}"/>
                </c:ext>
              </c:extLst>
            </c:dLbl>
            <c:dLbl>
              <c:idx val="2"/>
              <c:layout>
                <c:manualLayout>
                  <c:x val="-6.9444444444444441E-3"/>
                  <c:y val="7.5396825396825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17F-4FB1-9AC4-BB9363457831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Munka1!$A$2:$A$6</c:f>
              <c:strCache>
                <c:ptCount val="5"/>
                <c:pt idx="0">
                  <c:v>1st Auction (27.02.2024)</c:v>
                </c:pt>
                <c:pt idx="1">
                  <c:v>2nd Auction (14.05.2024)</c:v>
                </c:pt>
                <c:pt idx="2">
                  <c:v>3rd Auction (10.09.2024)</c:v>
                </c:pt>
                <c:pt idx="3">
                  <c:v>4th Auction (14.11.2024)</c:v>
                </c:pt>
                <c:pt idx="4">
                  <c:v>5th Auction (18.02.2025)</c:v>
                </c:pt>
              </c:strCache>
            </c:strRef>
          </c:cat>
          <c:val>
            <c:numRef>
              <c:f>Munka1!$B$2:$B$6</c:f>
              <c:numCache>
                <c:formatCode>General</c:formatCode>
                <c:ptCount val="5"/>
                <c:pt idx="0">
                  <c:v>10000</c:v>
                </c:pt>
                <c:pt idx="1">
                  <c:v>8975</c:v>
                </c:pt>
                <c:pt idx="2">
                  <c:v>8737</c:v>
                </c:pt>
                <c:pt idx="3">
                  <c:v>7775</c:v>
                </c:pt>
                <c:pt idx="4">
                  <c:v>5450</c:v>
                </c:pt>
              </c:numCache>
            </c:numRef>
          </c:val>
          <c:smooth val="0"/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3-D17F-4FB1-9AC4-BB9363457831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Long-lasting HEM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787037037037035E-2"/>
                  <c:y val="-7.1428571428571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17F-4FB1-9AC4-BB9363457831}"/>
                </c:ext>
              </c:extLst>
            </c:dLbl>
            <c:dLbl>
              <c:idx val="1"/>
              <c:layout>
                <c:manualLayout>
                  <c:x val="-8.3333333333333329E-2"/>
                  <c:y val="9.12698412698412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7F-4FB1-9AC4-BB9363457831}"/>
                </c:ext>
              </c:extLst>
            </c:dLbl>
            <c:dLbl>
              <c:idx val="2"/>
              <c:layout>
                <c:manualLayout>
                  <c:x val="-9.2592592592594287E-3"/>
                  <c:y val="-7.9365079365079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17F-4FB1-9AC4-BB9363457831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Munka1!$A$2:$A$6</c:f>
              <c:strCache>
                <c:ptCount val="5"/>
                <c:pt idx="0">
                  <c:v>1st Auction (27.02.2024)</c:v>
                </c:pt>
                <c:pt idx="1">
                  <c:v>2nd Auction (14.05.2024)</c:v>
                </c:pt>
                <c:pt idx="2">
                  <c:v>3rd Auction (10.09.2024)</c:v>
                </c:pt>
                <c:pt idx="3">
                  <c:v>4th Auction (14.11.2024)</c:v>
                </c:pt>
                <c:pt idx="4">
                  <c:v>5th Auction (18.02.2025)</c:v>
                </c:pt>
              </c:strCache>
            </c:strRef>
          </c:cat>
          <c:val>
            <c:numRef>
              <c:f>Munka1!$C$2:$C$6</c:f>
              <c:numCache>
                <c:formatCode>General</c:formatCode>
                <c:ptCount val="5"/>
                <c:pt idx="0">
                  <c:v>12850</c:v>
                </c:pt>
                <c:pt idx="1">
                  <c:v>14500</c:v>
                </c:pt>
                <c:pt idx="2">
                  <c:v>13000</c:v>
                </c:pt>
                <c:pt idx="3">
                  <c:v>5450</c:v>
                </c:pt>
                <c:pt idx="4">
                  <c:v>3625</c:v>
                </c:pt>
              </c:numCache>
            </c:numRef>
          </c:val>
          <c:smooth val="0"/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7-D17F-4FB1-9AC4-BB9363457831}"/>
            </c:ext>
          </c:extLst>
        </c:ser>
        <c:ser>
          <c:idx val="2"/>
          <c:order val="2"/>
          <c:tx>
            <c:strRef>
              <c:f>Munka1!$D$1</c:f>
              <c:strCache>
                <c:ptCount val="1"/>
                <c:pt idx="0">
                  <c:v>Double-billable HEM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4.3981481481481399E-2"/>
                  <c:y val="-4.761904761904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17F-4FB1-9AC4-BB9363457831}"/>
                </c:ext>
              </c:extLst>
            </c:dLbl>
            <c:dLbl>
              <c:idx val="2"/>
              <c:layout>
                <c:manualLayout>
                  <c:x val="0"/>
                  <c:y val="6.74603174603174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17F-4FB1-9AC4-BB9363457831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Munka1!$A$2:$A$6</c:f>
              <c:strCache>
                <c:ptCount val="5"/>
                <c:pt idx="0">
                  <c:v>1st Auction (27.02.2024)</c:v>
                </c:pt>
                <c:pt idx="1">
                  <c:v>2nd Auction (14.05.2024)</c:v>
                </c:pt>
                <c:pt idx="2">
                  <c:v>3rd Auction (10.09.2024)</c:v>
                </c:pt>
                <c:pt idx="3">
                  <c:v>4th Auction (14.11.2024)</c:v>
                </c:pt>
                <c:pt idx="4">
                  <c:v>5th Auction (18.02.2025)</c:v>
                </c:pt>
              </c:strCache>
            </c:strRef>
          </c:cat>
          <c:val>
            <c:numRef>
              <c:f>Munka1!$D$2:$D$6</c:f>
              <c:numCache>
                <c:formatCode>General</c:formatCode>
                <c:ptCount val="5"/>
                <c:pt idx="1">
                  <c:v>14750</c:v>
                </c:pt>
                <c:pt idx="2">
                  <c:v>12000</c:v>
                </c:pt>
                <c:pt idx="3">
                  <c:v>9010</c:v>
                </c:pt>
                <c:pt idx="4">
                  <c:v>4845</c:v>
                </c:pt>
              </c:numCache>
            </c:numRef>
          </c:val>
          <c:smooth val="0"/>
      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A-D17F-4FB1-9AC4-BB93634578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1016832"/>
        <c:axId val="2144043824"/>
      </c:lineChart>
      <c:catAx>
        <c:axId val="187101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2144043824"/>
        <c:crosses val="autoZero"/>
        <c:auto val="1"/>
        <c:lblAlgn val="ctr"/>
        <c:lblOffset val="100"/>
        <c:noMultiLvlLbl val="0"/>
      </c:catAx>
      <c:valAx>
        <c:axId val="2144043824"/>
        <c:scaling>
          <c:orientation val="minMax"/>
          <c:min val="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71016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 xmlns:c16r3="http://schemas.microsoft.com/office/drawing/2017/03/chart"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3A1668EA-E5DB-465E-B5E4-050E3EF1A5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D17085C-FF09-4063-ACF4-AF8BC82D2F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EF0F7-3351-4C39-98B1-D00558722309}" type="datetimeFigureOut">
              <a:rPr lang="hu-HU" smtClean="0"/>
              <a:t>2025.06.23.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2E5F838-0CE2-4DC4-B3B0-6EE02E999E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95CEE13-D12C-487D-9623-45373CDAEB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4F9D1-C5F2-4B95-BAC2-5B5792D4F87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2734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053F3-388E-41F0-83E6-84DDB92A4E08}" type="datetimeFigureOut">
              <a:rPr lang="hu-HU" smtClean="0"/>
              <a:t>2025.06.23.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"/>
              <a:t>Edit sample text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Level Five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3D847-41F4-4E3D-92F8-3FD71367B6F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0061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Former student – it is an honour</a:t>
            </a:r>
            <a:endParaRPr lang="hu-HU" dirty="0"/>
          </a:p>
          <a:p>
            <a:endParaRPr lang="hu-HU" dirty="0"/>
          </a:p>
          <a:p>
            <a:r>
              <a:rPr lang="en" dirty="0"/>
              <a:t>Fighting the climate change, there are at least two sides</a:t>
            </a:r>
            <a:endParaRPr lang="hu-HU" dirty="0"/>
          </a:p>
          <a:p>
            <a:pPr marL="171450" indent="-171450">
              <a:buFontTx/>
              <a:buChar char="-"/>
            </a:pPr>
            <a:r>
              <a:rPr lang="en" dirty="0"/>
              <a:t>Production side</a:t>
            </a:r>
            <a:endParaRPr lang="hu-HU" dirty="0"/>
          </a:p>
          <a:p>
            <a:pPr marL="171450" indent="-171450">
              <a:buFontTx/>
              <a:buChar char="-"/>
            </a:pPr>
            <a:r>
              <a:rPr lang="en" dirty="0"/>
              <a:t>Consumption side </a:t>
            </a:r>
          </a:p>
          <a:p>
            <a:pPr marL="171450" indent="-171450">
              <a:buFontTx/>
              <a:buChar char="-"/>
            </a:pPr>
            <a:endParaRPr lang="hu-HU" dirty="0"/>
          </a:p>
          <a:p>
            <a:pPr marL="0" indent="0">
              <a:buFontTx/>
              <a:buNone/>
            </a:pPr>
            <a:r>
              <a:rPr lang="en" dirty="0"/>
              <a:t>You can ask me question anytime when something is not clear pelase raise your hand. </a:t>
            </a:r>
          </a:p>
          <a:p>
            <a:pPr marL="0" indent="0">
              <a:buFontTx/>
              <a:buNone/>
            </a:pPr>
            <a:endParaRPr lang="hu-HU" dirty="0"/>
          </a:p>
          <a:p>
            <a:pPr marL="0" indent="0">
              <a:buFontTx/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130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err="1"/>
              <a:t>Thank you for your attention!</a:t>
            </a:r>
          </a:p>
          <a:p>
            <a:endParaRPr lang="hu-HU"/>
          </a:p>
          <a:p>
            <a:r>
              <a:rPr lang="en" err="1"/>
              <a:t>Any questions?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1463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err="1"/>
              <a:t>Operational Programmes – KEHOP, GINOP, TOP (renovating public buildings…)</a:t>
            </a:r>
          </a:p>
          <a:p>
            <a:endParaRPr lang="hu-HU"/>
          </a:p>
          <a:p>
            <a:r>
              <a:rPr lang="en" err="1"/>
              <a:t>Subsidising energy efficiency investments in residential sector</a:t>
            </a:r>
          </a:p>
          <a:p>
            <a:r>
              <a:rPr lang="en"/>
              <a:t>Warmth of Homes Program </a:t>
            </a:r>
          </a:p>
          <a:p>
            <a:r>
              <a:rPr lang="en"/>
              <a:t>household equipment change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4813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After 3 year we can declare that the EEOS is working well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341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Standardised energy saving measures which are in MEKH decree</a:t>
            </a:r>
            <a:endParaRPr lang="hu-HU" dirty="0"/>
          </a:p>
          <a:p>
            <a:r>
              <a:rPr lang="en" dirty="0"/>
              <a:t>detailed methodology on how to calculate energy savings in a particular case</a:t>
            </a:r>
            <a:endParaRPr lang="hu-HU" dirty="0"/>
          </a:p>
          <a:p>
            <a:r>
              <a:rPr lang="en" dirty="0"/>
              <a:t>detailed list of documents with which you can prove the calculated energy saving (contract between different entities, invoice…)</a:t>
            </a:r>
          </a:p>
          <a:p>
            <a:endParaRPr lang="hu-HU" dirty="0"/>
          </a:p>
          <a:p>
            <a:r>
              <a:rPr lang="en" dirty="0"/>
              <a:t>With the use of catalogue</a:t>
            </a:r>
            <a:endParaRPr lang="hu-HU" dirty="0"/>
          </a:p>
          <a:p>
            <a:pPr marL="171450" indent="-171450">
              <a:buFontTx/>
              <a:buChar char="-"/>
            </a:pPr>
            <a:r>
              <a:rPr lang="en" dirty="0"/>
              <a:t>It is chepaer to calculate energy savings</a:t>
            </a:r>
            <a:endParaRPr lang="hu-HU" dirty="0"/>
          </a:p>
          <a:p>
            <a:pPr marL="171450" indent="-171450">
              <a:buFontTx/>
              <a:buChar char="-"/>
            </a:pPr>
            <a:r>
              <a:rPr lang="en" dirty="0"/>
              <a:t>If you do everything according to the catalogus, you won’t get fined. </a:t>
            </a:r>
          </a:p>
          <a:p>
            <a:pPr marL="171450" indent="-171450">
              <a:buFontTx/>
              <a:buChar char="-"/>
            </a:pPr>
            <a:endParaRPr lang="hu-HU" dirty="0"/>
          </a:p>
          <a:p>
            <a:r>
              <a:rPr lang="e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EEOS catalogue lists the types of energy efficiency measures or investments that can be accounted in a simplified way. </a:t>
            </a:r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catalogue sheet contains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description of the energy efficiency measure;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method and content of recording the baseline and post-measure status;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eligible lifetime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level of degradation;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formula for calculating the annual savings;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documents to be submitted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 new measures have been added to the catalogue</a:t>
            </a:r>
            <a:r>
              <a:rPr 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Among the new measures listed are the use of split air-conditioning for heating, the replacement of professional refrigerators and blast chillers, and energy savings through the use of more energy-efficient trucks. </a:t>
            </a:r>
            <a:endParaRPr lang="hu-HU" dirty="0"/>
          </a:p>
          <a:p>
            <a:pPr marL="171450" indent="-171450">
              <a:buFontTx/>
              <a:buChar char="-"/>
            </a:pPr>
            <a:endParaRPr lang="hu-HU" dirty="0"/>
          </a:p>
          <a:p>
            <a:pPr marL="0" indent="0">
              <a:buFontTx/>
              <a:buNone/>
            </a:pPr>
            <a:r>
              <a:rPr lang="en" dirty="0"/>
              <a:t>For a robust WhC system you need to introduce a proper registry. </a:t>
            </a:r>
          </a:p>
          <a:p>
            <a:pPr marL="0" indent="0">
              <a:buFontTx/>
              <a:buNone/>
            </a:pPr>
            <a:endParaRPr lang="hu-HU" dirty="0"/>
          </a:p>
          <a:p>
            <a:pPr marL="0" indent="0">
              <a:buFontTx/>
              <a:buNone/>
            </a:pPr>
            <a:r>
              <a:rPr lang="en" dirty="0"/>
              <a:t>Also publicly available, the main data. If you give the registration number, you will see more data. Who is owning that WhC.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88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8201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0443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6031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dirty="0"/>
              <a:t>CEEGEX held its fifth EKR auction on 18 February, and </a:t>
            </a:r>
            <a:r>
              <a:rPr lang="en" sz="1200" b="1" dirty="0"/>
              <a:t>the volume of traded HEMs was almost the same as in its previous auction. </a:t>
            </a:r>
            <a:r>
              <a:rPr lang="en" sz="1200" dirty="0"/>
              <a:t>Trading in short-lived HEMs has declined significantly in favor of double-eligible HEMs.</a:t>
            </a:r>
            <a:r>
              <a:rPr lang="en" sz="1200" b="1" dirty="0"/>
              <a:t> </a:t>
            </a:r>
            <a:endParaRPr lang="hu-HU" sz="1200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634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dirty="0" err="1"/>
              <a:t>Bring</a:t>
            </a:r>
            <a:r>
              <a:rPr lang="hu-HU" dirty="0"/>
              <a:t> a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focus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Energy</a:t>
            </a:r>
            <a:r>
              <a:rPr lang="hu-HU" dirty="0"/>
              <a:t> </a:t>
            </a:r>
            <a:r>
              <a:rPr lang="hu-HU" dirty="0" err="1"/>
              <a:t>Efficiency</a:t>
            </a:r>
            <a:r>
              <a:rPr lang="hu-HU" dirty="0"/>
              <a:t> </a:t>
            </a:r>
            <a:r>
              <a:rPr lang="hu-HU" dirty="0" err="1"/>
              <a:t>Obligation</a:t>
            </a:r>
            <a:r>
              <a:rPr lang="hu-HU" dirty="0"/>
              <a:t> System (EKR), </a:t>
            </a:r>
            <a:r>
              <a:rPr lang="hu-HU" dirty="0" err="1"/>
              <a:t>prioritizing</a:t>
            </a:r>
            <a:r>
              <a:rPr lang="hu-HU" dirty="0"/>
              <a:t> </a:t>
            </a:r>
            <a:r>
              <a:rPr lang="hu-HU" dirty="0" err="1"/>
              <a:t>residential</a:t>
            </a:r>
            <a:r>
              <a:rPr lang="hu-HU" dirty="0"/>
              <a:t> and </a:t>
            </a:r>
            <a:r>
              <a:rPr lang="hu-HU" dirty="0" err="1"/>
              <a:t>public</a:t>
            </a:r>
            <a:r>
              <a:rPr lang="hu-HU" dirty="0"/>
              <a:t> building </a:t>
            </a:r>
            <a:r>
              <a:rPr lang="hu-HU" dirty="0" err="1"/>
              <a:t>renovations</a:t>
            </a:r>
            <a:r>
              <a:rPr lang="hu-HU" dirty="0"/>
              <a:t>.</a:t>
            </a:r>
          </a:p>
          <a:p>
            <a:pPr lvl="0"/>
            <a:r>
              <a:rPr lang="hu-HU" b="1" dirty="0" err="1"/>
              <a:t>Expansion</a:t>
            </a:r>
            <a:r>
              <a:rPr lang="hu-HU" b="1" dirty="0"/>
              <a:t> of </a:t>
            </a:r>
            <a:r>
              <a:rPr lang="hu-HU" b="1" dirty="0" err="1"/>
              <a:t>Residential</a:t>
            </a:r>
            <a:r>
              <a:rPr lang="hu-HU" b="1" dirty="0"/>
              <a:t> </a:t>
            </a:r>
            <a:r>
              <a:rPr lang="hu-HU" b="1" dirty="0" err="1"/>
              <a:t>Renovations</a:t>
            </a:r>
            <a:r>
              <a:rPr lang="hu-HU" b="1" dirty="0"/>
              <a:t>:</a:t>
            </a:r>
            <a:r>
              <a:rPr lang="hu-HU" dirty="0"/>
              <a:t> Over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past</a:t>
            </a:r>
            <a:r>
              <a:rPr lang="hu-HU" dirty="0"/>
              <a:t> </a:t>
            </a:r>
            <a:r>
              <a:rPr lang="hu-HU" dirty="0" err="1"/>
              <a:t>year</a:t>
            </a:r>
            <a:r>
              <a:rPr lang="hu-HU" dirty="0"/>
              <a:t>, </a:t>
            </a:r>
            <a:r>
              <a:rPr lang="hu-HU" dirty="0" err="1"/>
              <a:t>approximately</a:t>
            </a:r>
            <a:r>
              <a:rPr lang="hu-HU" dirty="0"/>
              <a:t> 40,000 </a:t>
            </a:r>
            <a:r>
              <a:rPr lang="hu-HU" dirty="0" err="1"/>
              <a:t>homes</a:t>
            </a:r>
            <a:r>
              <a:rPr lang="hu-HU" dirty="0"/>
              <a:t> </a:t>
            </a:r>
            <a:r>
              <a:rPr lang="hu-HU" dirty="0" err="1"/>
              <a:t>received</a:t>
            </a:r>
            <a:r>
              <a:rPr lang="hu-HU" dirty="0"/>
              <a:t> free </a:t>
            </a:r>
            <a:r>
              <a:rPr lang="hu-HU" dirty="0" err="1"/>
              <a:t>attic</a:t>
            </a:r>
            <a:r>
              <a:rPr lang="hu-HU" dirty="0"/>
              <a:t> </a:t>
            </a:r>
            <a:r>
              <a:rPr lang="hu-HU" dirty="0" err="1"/>
              <a:t>insulation</a:t>
            </a:r>
            <a:r>
              <a:rPr lang="hu-HU" dirty="0"/>
              <a:t> </a:t>
            </a:r>
            <a:r>
              <a:rPr lang="hu-HU" dirty="0" err="1"/>
              <a:t>through</a:t>
            </a:r>
            <a:r>
              <a:rPr lang="hu-HU" dirty="0"/>
              <a:t> EKR </a:t>
            </a:r>
            <a:r>
              <a:rPr lang="hu-HU" dirty="0" err="1"/>
              <a:t>financing</a:t>
            </a:r>
            <a:r>
              <a:rPr lang="hu-HU" dirty="0"/>
              <a:t>. </a:t>
            </a:r>
          </a:p>
          <a:p>
            <a:pPr lvl="0"/>
            <a:r>
              <a:rPr lang="hu-HU" b="1" dirty="0" err="1"/>
              <a:t>Energy</a:t>
            </a:r>
            <a:r>
              <a:rPr lang="hu-HU" b="1" dirty="0"/>
              <a:t> </a:t>
            </a:r>
            <a:r>
              <a:rPr lang="hu-HU" b="1" dirty="0" err="1"/>
              <a:t>Savings</a:t>
            </a:r>
            <a:r>
              <a:rPr lang="hu-HU" b="1" dirty="0"/>
              <a:t> and </a:t>
            </a:r>
            <a:r>
              <a:rPr lang="hu-HU" b="1" dirty="0" err="1"/>
              <a:t>Lower</a:t>
            </a:r>
            <a:r>
              <a:rPr lang="hu-HU" b="1" dirty="0"/>
              <a:t> </a:t>
            </a:r>
            <a:r>
              <a:rPr lang="hu-HU" b="1" dirty="0" err="1"/>
              <a:t>Utility</a:t>
            </a:r>
            <a:r>
              <a:rPr lang="hu-HU" b="1" dirty="0"/>
              <a:t> </a:t>
            </a:r>
            <a:r>
              <a:rPr lang="hu-HU" b="1" dirty="0" err="1"/>
              <a:t>Costs</a:t>
            </a:r>
            <a:r>
              <a:rPr lang="hu-HU" b="1" dirty="0"/>
              <a:t>:</a:t>
            </a:r>
            <a:r>
              <a:rPr lang="hu-HU" dirty="0"/>
              <a:t>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renovations</a:t>
            </a:r>
            <a:r>
              <a:rPr lang="hu-HU" dirty="0"/>
              <a:t> </a:t>
            </a:r>
            <a:r>
              <a:rPr lang="hu-HU" dirty="0" err="1"/>
              <a:t>result</a:t>
            </a:r>
            <a:r>
              <a:rPr lang="hu-HU" dirty="0"/>
              <a:t> in </a:t>
            </a:r>
            <a:r>
              <a:rPr lang="hu-HU" dirty="0" err="1"/>
              <a:t>substantial</a:t>
            </a:r>
            <a:r>
              <a:rPr lang="hu-HU" dirty="0"/>
              <a:t> (18–25%) </a:t>
            </a:r>
            <a:r>
              <a:rPr lang="hu-HU" dirty="0" err="1"/>
              <a:t>energy</a:t>
            </a:r>
            <a:r>
              <a:rPr lang="hu-HU" dirty="0"/>
              <a:t> </a:t>
            </a:r>
            <a:r>
              <a:rPr lang="hu-HU" dirty="0" err="1"/>
              <a:t>savings</a:t>
            </a:r>
            <a:r>
              <a:rPr lang="hu-HU" dirty="0"/>
              <a:t>, </a:t>
            </a:r>
            <a:r>
              <a:rPr lang="hu-HU" dirty="0" err="1"/>
              <a:t>reducing</a:t>
            </a:r>
            <a:r>
              <a:rPr lang="hu-HU" dirty="0"/>
              <a:t> </a:t>
            </a:r>
            <a:r>
              <a:rPr lang="hu-HU" dirty="0" err="1"/>
              <a:t>actual</a:t>
            </a:r>
            <a:r>
              <a:rPr lang="hu-HU" dirty="0"/>
              <a:t> household </a:t>
            </a:r>
            <a:r>
              <a:rPr lang="hu-HU" dirty="0" err="1"/>
              <a:t>energy</a:t>
            </a:r>
            <a:r>
              <a:rPr lang="hu-HU" dirty="0"/>
              <a:t> </a:t>
            </a:r>
            <a:r>
              <a:rPr lang="hu-HU" dirty="0" err="1"/>
              <a:t>consumption</a:t>
            </a:r>
            <a:r>
              <a:rPr lang="hu-HU" dirty="0"/>
              <a:t> and </a:t>
            </a:r>
            <a:r>
              <a:rPr lang="hu-HU" dirty="0" err="1"/>
              <a:t>utility</a:t>
            </a:r>
            <a:r>
              <a:rPr lang="hu-HU" dirty="0"/>
              <a:t> </a:t>
            </a:r>
            <a:r>
              <a:rPr lang="hu-HU" dirty="0" err="1"/>
              <a:t>costs</a:t>
            </a:r>
            <a:r>
              <a:rPr lang="hu-HU" dirty="0"/>
              <a:t>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3D847-41F4-4E3D-92F8-3FD71367B6FD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4139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itó old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ím 1">
            <a:extLst>
              <a:ext uri="{FF2B5EF4-FFF2-40B4-BE49-F238E27FC236}">
                <a16:creationId xmlns:a16="http://schemas.microsoft.com/office/drawing/2014/main" id="{5E8D9769-BF04-4194-B442-0D1E3E866E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658073"/>
            <a:ext cx="10515600" cy="14787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en"/>
              <a:t>Artist Name</a:t>
            </a:r>
            <a:br>
              <a:rPr lang="hu-HU"/>
            </a:br>
            <a:endParaRPr lang="hu-HU"/>
          </a:p>
        </p:txBody>
      </p:sp>
      <p:sp>
        <p:nvSpPr>
          <p:cNvPr id="18" name="Alcím 2">
            <a:extLst>
              <a:ext uri="{FF2B5EF4-FFF2-40B4-BE49-F238E27FC236}">
                <a16:creationId xmlns:a16="http://schemas.microsoft.com/office/drawing/2014/main" id="{A33A96FE-3A7C-4A8D-BE90-009BB09CD5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136829"/>
            <a:ext cx="10515600" cy="16557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"/>
              <a:t>Title of the presentation/conference</a:t>
            </a:r>
            <a:br>
              <a:rPr lang="hu-HU"/>
            </a:br>
            <a:r>
              <a:rPr lang="en"/>
              <a:t>Date: 25.09.2021</a:t>
            </a:r>
          </a:p>
          <a:p>
            <a:endParaRPr lang="hu-HU"/>
          </a:p>
        </p:txBody>
      </p:sp>
      <p:sp>
        <p:nvSpPr>
          <p:cNvPr id="19" name="Szöveg helye 2">
            <a:extLst>
              <a:ext uri="{FF2B5EF4-FFF2-40B4-BE49-F238E27FC236}">
                <a16:creationId xmlns:a16="http://schemas.microsoft.com/office/drawing/2014/main" id="{D19B009D-36BD-4898-8A05-5CE20BC08355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39788" y="6057975"/>
            <a:ext cx="5976648" cy="35206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"/>
              <a:t>Clean energy, sustainable environment</a:t>
            </a:r>
          </a:p>
        </p:txBody>
      </p:sp>
      <p:sp>
        <p:nvSpPr>
          <p:cNvPr id="5" name="Szöveg helye 2">
            <a:extLst>
              <a:ext uri="{FF2B5EF4-FFF2-40B4-BE49-F238E27FC236}">
                <a16:creationId xmlns:a16="http://schemas.microsoft.com/office/drawing/2014/main" id="{799E088E-82EC-46D6-8929-B77DF6243BEF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9787" y="5694318"/>
            <a:ext cx="10514013" cy="35206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"/>
              <a:t>Hungarian Energy and Public Utility Regulatory Authority</a:t>
            </a:r>
          </a:p>
        </p:txBody>
      </p:sp>
    </p:spTree>
    <p:extLst>
      <p:ext uri="{BB962C8B-B14F-4D97-AF65-F5344CB8AC3E}">
        <p14:creationId xmlns:p14="http://schemas.microsoft.com/office/powerpoint/2010/main" val="3254644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EB9B87-6B0D-4FA5-95AC-D605ECE5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/>
              <a:t>Edit a sample title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8A38137-9E98-407B-A41B-59D56423B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"/>
              <a:t>Edit sample text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Level Five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E20F6D6-8C1B-4DD8-9AE8-66BABF23D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08C2D-0584-4449-9754-3AEE8CF2F27E}" type="datetime1">
              <a:rPr lang="hu-HU" smtClean="0"/>
              <a:t>2025.06.23.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C05A611-0B3D-4B2F-9CD3-B788A329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C1AE5CF-60CD-4D84-BBF1-A64A8FD59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9B69-31F9-4928-8734-5B474804E7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6079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42BF9C7E-CD18-45D3-A7D1-25E021431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5F069-A8D5-478C-A5A8-A4E109A593F9}" type="datetime1">
              <a:rPr lang="hu-HU" smtClean="0"/>
              <a:t>2025.06.23.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B2437F0-BA11-40B1-8A6D-02FCF3A3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8AA81F8-3ECD-4F61-BC70-FF76C7650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A9B69-31F9-4928-8734-5B474804E7B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2035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jegyzé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>
            <a:extLst>
              <a:ext uri="{FF2B5EF4-FFF2-40B4-BE49-F238E27FC236}">
                <a16:creationId xmlns:a16="http://schemas.microsoft.com/office/drawing/2014/main" id="{3FDE6057-7D85-43D2-B546-D0390C0C239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2628900"/>
            <a:ext cx="10515600" cy="3721100"/>
          </a:xfrm>
          <a:prstGeom prst="rect">
            <a:avLst/>
          </a:prstGeom>
        </p:spPr>
        <p:txBody>
          <a:bodyPr/>
          <a:lstStyle>
            <a:lvl1pPr marL="514350" indent="-514350">
              <a:buClr>
                <a:srgbClr val="4D4D4E"/>
              </a:buClr>
              <a:buFont typeface="+mj-lt"/>
              <a:buAutoNum type="arabicPeriod"/>
              <a:defRPr sz="2800">
                <a:latin typeface="+mn-lt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"/>
              <a:t>Chapter Title</a:t>
            </a:r>
          </a:p>
          <a:p>
            <a:pPr lvl="0"/>
            <a:r>
              <a:rPr lang="en"/>
              <a:t>Chapter Title</a:t>
            </a:r>
          </a:p>
          <a:p>
            <a:pPr lvl="0"/>
            <a:r>
              <a:rPr lang="en"/>
              <a:t>Chapter Title</a:t>
            </a:r>
          </a:p>
          <a:p>
            <a:pPr lvl="0"/>
            <a:endParaRPr lang="hu-HU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AB191D84-DD9C-40E3-BA4A-A1DE1F96F7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658073"/>
            <a:ext cx="10515600" cy="85652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en"/>
              <a:t>Table of contents</a:t>
            </a:r>
            <a:br>
              <a:rPr lang="hu-HU"/>
            </a:b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49924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jezet elválasztó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E0F6C2D6-D9F1-4551-9308-D32503B16F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658073"/>
            <a:ext cx="10515600" cy="14787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en"/>
              <a:t>Chapter I. Title</a:t>
            </a:r>
            <a:br>
              <a:rPr lang="hu-HU"/>
            </a:br>
            <a:endParaRPr lang="hu-HU"/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DB173AA5-A0F3-4478-9CBC-9F5CF7C0182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136829"/>
            <a:ext cx="10515600" cy="16557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"/>
              <a:t>Subtitle/additional text</a:t>
            </a:r>
          </a:p>
          <a:p>
            <a:endParaRPr lang="hu-HU"/>
          </a:p>
        </p:txBody>
      </p:sp>
      <p:sp>
        <p:nvSpPr>
          <p:cNvPr id="11" name="Szöveg helye 2">
            <a:extLst>
              <a:ext uri="{FF2B5EF4-FFF2-40B4-BE49-F238E27FC236}">
                <a16:creationId xmlns:a16="http://schemas.microsoft.com/office/drawing/2014/main" id="{16BA053E-47C8-45AC-8592-913CF21433C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39788" y="5994401"/>
            <a:ext cx="5976648" cy="41563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"/>
              <a:t>Clean energy, sustainable environment</a:t>
            </a:r>
          </a:p>
        </p:txBody>
      </p:sp>
    </p:spTree>
    <p:extLst>
      <p:ext uri="{BB962C8B-B14F-4D97-AF65-F5344CB8AC3E}">
        <p14:creationId xmlns:p14="http://schemas.microsoft.com/office/powerpoint/2010/main" val="2572570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öveg-2 hasá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AE66B7-CAE7-4C77-B3E3-EF539E11E5D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33873"/>
            <a:ext cx="10515600" cy="8617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"/>
              <a:t>Featured excerpt</a:t>
            </a:r>
            <a:br>
              <a:rPr lang="hu-HU"/>
            </a:br>
            <a:r>
              <a:rPr lang="en"/>
              <a:t>/Subtitle</a:t>
            </a:r>
          </a:p>
        </p:txBody>
      </p:sp>
      <p:sp>
        <p:nvSpPr>
          <p:cNvPr id="10" name="Tartalom helye 2">
            <a:extLst>
              <a:ext uri="{FF2B5EF4-FFF2-40B4-BE49-F238E27FC236}">
                <a16:creationId xmlns:a16="http://schemas.microsoft.com/office/drawing/2014/main" id="{1056FB3F-8BE2-4B1F-A33D-CA4EDB3F9FE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199" y="3048000"/>
            <a:ext cx="5119255" cy="330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latin typeface="+mn-lt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"/>
              <a:t>Flowing text</a:t>
            </a:r>
          </a:p>
        </p:txBody>
      </p:sp>
      <p:sp>
        <p:nvSpPr>
          <p:cNvPr id="14" name="Cím 1">
            <a:extLst>
              <a:ext uri="{FF2B5EF4-FFF2-40B4-BE49-F238E27FC236}">
                <a16:creationId xmlns:a16="http://schemas.microsoft.com/office/drawing/2014/main" id="{3514804D-1BFA-44EA-97D4-869C55DA8B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273444"/>
            <a:ext cx="10515600" cy="73937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"/>
              <a:t>Sample Page</a:t>
            </a:r>
          </a:p>
        </p:txBody>
      </p:sp>
      <p:sp>
        <p:nvSpPr>
          <p:cNvPr id="7" name="Dia számának helye 4">
            <a:extLst>
              <a:ext uri="{FF2B5EF4-FFF2-40B4-BE49-F238E27FC236}">
                <a16:creationId xmlns:a16="http://schemas.microsoft.com/office/drawing/2014/main" id="{82EF799F-781F-44F5-856E-DAD84A9BB3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1008" y="6455664"/>
            <a:ext cx="1002792" cy="274320"/>
          </a:xfrm>
          <a:prstGeom prst="rect">
            <a:avLst/>
          </a:prstGeom>
        </p:spPr>
        <p:txBody>
          <a:bodyPr rIns="0"/>
          <a:lstStyle>
            <a:lvl1pPr algn="r">
              <a:defRPr sz="1400"/>
            </a:lvl1pPr>
          </a:lstStyle>
          <a:p>
            <a:fld id="{0F089508-451D-4CFE-82B9-FE69F9942F45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E2ADED9F-1E5D-404E-9B6C-06BD01EB7EE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34544" y="3048000"/>
            <a:ext cx="5119255" cy="330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latin typeface="+mn-lt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"/>
              <a:t>Flowing text</a:t>
            </a:r>
          </a:p>
        </p:txBody>
      </p:sp>
    </p:spTree>
    <p:extLst>
      <p:ext uri="{BB962C8B-B14F-4D97-AF65-F5344CB8AC3E}">
        <p14:creationId xmlns:p14="http://schemas.microsoft.com/office/powerpoint/2010/main" val="1883873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lsorolá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>
            <a:extLst>
              <a:ext uri="{FF2B5EF4-FFF2-40B4-BE49-F238E27FC236}">
                <a16:creationId xmlns:a16="http://schemas.microsoft.com/office/drawing/2014/main" id="{3FDE6057-7D85-43D2-B546-D0390C0C239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2243470"/>
            <a:ext cx="10515600" cy="410653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27AB94"/>
              </a:buClr>
              <a:buFont typeface="Arial" panose="020B0604020202020204" pitchFamily="34" charset="0"/>
              <a:buChar char="•"/>
              <a:defRPr sz="2800">
                <a:latin typeface="+mn-lt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"/>
              <a:t>Sketch Points / Bullet</a:t>
            </a: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13656640-B20B-4F7B-A9B0-B7F04D521D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273444"/>
            <a:ext cx="10515600" cy="73937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"/>
              <a:t>Sample Page</a:t>
            </a:r>
          </a:p>
        </p:txBody>
      </p:sp>
      <p:sp>
        <p:nvSpPr>
          <p:cNvPr id="6" name="Dia számának helye 4">
            <a:extLst>
              <a:ext uri="{FF2B5EF4-FFF2-40B4-BE49-F238E27FC236}">
                <a16:creationId xmlns:a16="http://schemas.microsoft.com/office/drawing/2014/main" id="{D48B7E16-B0C8-4FC9-8A9D-D64228CA1E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1008" y="6455664"/>
            <a:ext cx="1002792" cy="274320"/>
          </a:xfrm>
          <a:prstGeom prst="rect">
            <a:avLst/>
          </a:prstGeom>
        </p:spPr>
        <p:txBody>
          <a:bodyPr rIns="0"/>
          <a:lstStyle>
            <a:lvl1pPr algn="r">
              <a:defRPr sz="1400"/>
            </a:lvl1pPr>
          </a:lstStyle>
          <a:p>
            <a:fld id="{0F089508-451D-4CFE-82B9-FE69F9942F4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9277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és szöveg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ép helye 11">
            <a:extLst>
              <a:ext uri="{FF2B5EF4-FFF2-40B4-BE49-F238E27FC236}">
                <a16:creationId xmlns:a16="http://schemas.microsoft.com/office/drawing/2014/main" id="{FF856171-C18C-401F-A6E9-DC8E7EF9E4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72200" y="1273444"/>
            <a:ext cx="5181600" cy="5070206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17" name="Tartalom helye 2">
            <a:extLst>
              <a:ext uri="{FF2B5EF4-FFF2-40B4-BE49-F238E27FC236}">
                <a16:creationId xmlns:a16="http://schemas.microsoft.com/office/drawing/2014/main" id="{2FED17E7-2A98-4E76-BA80-965B1FFE947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2753833"/>
            <a:ext cx="5181600" cy="35898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latin typeface="+mn-lt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"/>
              <a:t>Flowing text</a:t>
            </a:r>
          </a:p>
        </p:txBody>
      </p:sp>
      <p:sp>
        <p:nvSpPr>
          <p:cNvPr id="18" name="Cím 1">
            <a:extLst>
              <a:ext uri="{FF2B5EF4-FFF2-40B4-BE49-F238E27FC236}">
                <a16:creationId xmlns:a16="http://schemas.microsoft.com/office/drawing/2014/main" id="{03D6FA01-6176-40A5-937E-153940ADE8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273444"/>
            <a:ext cx="5181600" cy="13209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"/>
              <a:t>Sample page</a:t>
            </a:r>
            <a:br>
              <a:rPr lang="hu-HU"/>
            </a:br>
            <a:r>
              <a:rPr lang="en"/>
              <a:t>with image</a:t>
            </a:r>
          </a:p>
        </p:txBody>
      </p:sp>
      <p:sp>
        <p:nvSpPr>
          <p:cNvPr id="8" name="Dia számának helye 4">
            <a:extLst>
              <a:ext uri="{FF2B5EF4-FFF2-40B4-BE49-F238E27FC236}">
                <a16:creationId xmlns:a16="http://schemas.microsoft.com/office/drawing/2014/main" id="{20360B5A-543B-4B03-BDE7-14D76D46EC5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1008" y="6455664"/>
            <a:ext cx="1002792" cy="274320"/>
          </a:xfrm>
          <a:prstGeom prst="rect">
            <a:avLst/>
          </a:prstGeom>
        </p:spPr>
        <p:txBody>
          <a:bodyPr rIns="0"/>
          <a:lstStyle>
            <a:lvl1pPr algn="r">
              <a:defRPr sz="1400"/>
            </a:lvl1pPr>
          </a:lstStyle>
          <a:p>
            <a:fld id="{0F089508-451D-4CFE-82B9-FE69F9942F4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150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öveg és diagramm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agram helye 18">
            <a:extLst>
              <a:ext uri="{FF2B5EF4-FFF2-40B4-BE49-F238E27FC236}">
                <a16:creationId xmlns:a16="http://schemas.microsoft.com/office/drawing/2014/main" id="{CB2E2DE2-BBBE-42BF-A55F-67591B975A16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172200" y="1273175"/>
            <a:ext cx="5181600" cy="507047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16" name="Tartalom helye 2">
            <a:extLst>
              <a:ext uri="{FF2B5EF4-FFF2-40B4-BE49-F238E27FC236}">
                <a16:creationId xmlns:a16="http://schemas.microsoft.com/office/drawing/2014/main" id="{8D08604F-4E63-42C3-B4BF-2D447B2F678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2753833"/>
            <a:ext cx="5181600" cy="35898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latin typeface="+mn-lt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"/>
              <a:t>Flowing text</a:t>
            </a:r>
          </a:p>
        </p:txBody>
      </p:sp>
      <p:sp>
        <p:nvSpPr>
          <p:cNvPr id="17" name="Cím 1">
            <a:extLst>
              <a:ext uri="{FF2B5EF4-FFF2-40B4-BE49-F238E27FC236}">
                <a16:creationId xmlns:a16="http://schemas.microsoft.com/office/drawing/2014/main" id="{1B18FD5F-9BC2-4794-B5CD-7DAADD73A6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273444"/>
            <a:ext cx="5181600" cy="13209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" err="1"/>
              <a:t>I.Sample Page</a:t>
            </a:r>
            <a:br>
              <a:rPr lang="hu-HU"/>
            </a:br>
            <a:r>
              <a:rPr lang="en"/>
              <a:t>Chart</a:t>
            </a:r>
          </a:p>
        </p:txBody>
      </p:sp>
      <p:sp>
        <p:nvSpPr>
          <p:cNvPr id="6" name="Dia számának helye 4">
            <a:extLst>
              <a:ext uri="{FF2B5EF4-FFF2-40B4-BE49-F238E27FC236}">
                <a16:creationId xmlns:a16="http://schemas.microsoft.com/office/drawing/2014/main" id="{2657A8CA-9808-47C2-A235-24254F05DD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1008" y="6455664"/>
            <a:ext cx="1002792" cy="274320"/>
          </a:xfrm>
          <a:prstGeom prst="rect">
            <a:avLst/>
          </a:prstGeom>
        </p:spPr>
        <p:txBody>
          <a:bodyPr rIns="0"/>
          <a:lstStyle>
            <a:lvl1pPr algn="r">
              <a:defRPr sz="1400"/>
            </a:lvl1pPr>
          </a:lstStyle>
          <a:p>
            <a:fld id="{0F089508-451D-4CFE-82B9-FE69F9942F4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1773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ábláza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áblázat helye 8">
            <a:extLst>
              <a:ext uri="{FF2B5EF4-FFF2-40B4-BE49-F238E27FC236}">
                <a16:creationId xmlns:a16="http://schemas.microsoft.com/office/drawing/2014/main" id="{32670C24-7499-4839-810D-0F5FDC0178BC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838200" y="2238708"/>
            <a:ext cx="10515600" cy="4111292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B03DD88F-1134-43EA-95D4-6B53372219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273444"/>
            <a:ext cx="10515600" cy="73937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" err="1"/>
              <a:t>II.Sample page table</a:t>
            </a:r>
          </a:p>
        </p:txBody>
      </p:sp>
      <p:sp>
        <p:nvSpPr>
          <p:cNvPr id="10" name="Dia számának helye 4">
            <a:extLst>
              <a:ext uri="{FF2B5EF4-FFF2-40B4-BE49-F238E27FC236}">
                <a16:creationId xmlns:a16="http://schemas.microsoft.com/office/drawing/2014/main" id="{A479ABC6-BA6D-4A32-84E5-8293A102A8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1008" y="6455664"/>
            <a:ext cx="1002792" cy="274320"/>
          </a:xfrm>
          <a:prstGeom prst="rect">
            <a:avLst/>
          </a:prstGeom>
        </p:spPr>
        <p:txBody>
          <a:bodyPr rIns="0"/>
          <a:lstStyle>
            <a:lvl1pPr algn="r">
              <a:defRPr sz="1400"/>
            </a:lvl1pPr>
          </a:lstStyle>
          <a:p>
            <a:fld id="{0F089508-451D-4CFE-82B9-FE69F9942F4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438014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ró old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2839FE6F-4571-474E-BFE2-750644293B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978873"/>
            <a:ext cx="9144000" cy="106665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en"/>
              <a:t>Thank you for your attention!</a:t>
            </a:r>
            <a:br>
              <a:rPr lang="hu-HU"/>
            </a:br>
            <a:endParaRPr lang="hu-HU"/>
          </a:p>
        </p:txBody>
      </p:sp>
      <p:sp>
        <p:nvSpPr>
          <p:cNvPr id="4" name="Szöveg helye 2">
            <a:extLst>
              <a:ext uri="{FF2B5EF4-FFF2-40B4-BE49-F238E27FC236}">
                <a16:creationId xmlns:a16="http://schemas.microsoft.com/office/drawing/2014/main" id="{85876647-82A4-4BCF-A4AD-4BF94D5A12C1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39788" y="6057975"/>
            <a:ext cx="5976648" cy="35206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"/>
              <a:t>Clean energy, sustainable environment</a:t>
            </a:r>
          </a:p>
        </p:txBody>
      </p:sp>
      <p:sp>
        <p:nvSpPr>
          <p:cNvPr id="5" name="Szöveg helye 2">
            <a:extLst>
              <a:ext uri="{FF2B5EF4-FFF2-40B4-BE49-F238E27FC236}">
                <a16:creationId xmlns:a16="http://schemas.microsoft.com/office/drawing/2014/main" id="{9B955494-BE5A-4F84-B35D-7CA05EFC9D02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9787" y="5694318"/>
            <a:ext cx="10514013" cy="35206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"/>
              <a:t>Hungarian Energy and Public Utility Regulatory Authority</a:t>
            </a:r>
          </a:p>
        </p:txBody>
      </p:sp>
    </p:spTree>
    <p:extLst>
      <p:ext uri="{BB962C8B-B14F-4D97-AF65-F5344CB8AC3E}">
        <p14:creationId xmlns:p14="http://schemas.microsoft.com/office/powerpoint/2010/main" val="2229279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>
            <a:extLst>
              <a:ext uri="{FF2B5EF4-FFF2-40B4-BE49-F238E27FC236}">
                <a16:creationId xmlns:a16="http://schemas.microsoft.com/office/drawing/2014/main" id="{6C3CA6F3-87EB-4C09-AE9B-144DF5E5E615}"/>
              </a:ext>
            </a:extLst>
          </p:cNvPr>
          <p:cNvSpPr/>
          <p:nvPr userDrawn="1"/>
        </p:nvSpPr>
        <p:spPr>
          <a:xfrm>
            <a:off x="0" y="2"/>
            <a:ext cx="12192000" cy="873301"/>
          </a:xfrm>
          <a:prstGeom prst="rect">
            <a:avLst/>
          </a:prstGeom>
          <a:gradFill>
            <a:gsLst>
              <a:gs pos="51000">
                <a:srgbClr val="8ED3C7"/>
              </a:gs>
              <a:gs pos="0">
                <a:srgbClr val="27AB94"/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 descr="The picture shows text and clip art&#10;&#10;Auto-generated description">
            <a:extLst>
              <a:ext uri="{FF2B5EF4-FFF2-40B4-BE49-F238E27FC236}">
                <a16:creationId xmlns:a16="http://schemas.microsoft.com/office/drawing/2014/main" id="{180F179E-9C2C-4219-BCE5-A92BD38A3D3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299" y="117786"/>
            <a:ext cx="2155716" cy="63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1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0" r:id="rId4"/>
    <p:sldLayoutId id="2147483660" r:id="rId5"/>
    <p:sldLayoutId id="2147483652" r:id="rId6"/>
    <p:sldLayoutId id="2147483653" r:id="rId7"/>
    <p:sldLayoutId id="2147483655" r:id="rId8"/>
    <p:sldLayoutId id="2147483659" r:id="rId9"/>
    <p:sldLayoutId id="2147483661" r:id="rId10"/>
    <p:sldLayoutId id="214748366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D4D4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hyperlink" Target="mailto:vedresp@mekh.hu" TargetMode="External"/><Relationship Id="rId4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5AE8EEDE-327F-4679-9273-80772C733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1931" y="1773238"/>
            <a:ext cx="11032088" cy="1655762"/>
          </a:xfrm>
        </p:spPr>
        <p:txBody>
          <a:bodyPr/>
          <a:lstStyle/>
          <a:p>
            <a:pPr algn="ctr"/>
            <a:r>
              <a:rPr lang="en" sz="3200" b="1" dirty="0"/>
              <a:t>Hungarian EEOS </a:t>
            </a:r>
            <a:r>
              <a:rPr lang="hu-HU" sz="3200" b="1" dirty="0" err="1"/>
              <a:t>scheme</a:t>
            </a:r>
            <a:r>
              <a:rPr lang="hu-HU" sz="3200" b="1" dirty="0"/>
              <a:t> design </a:t>
            </a:r>
            <a:r>
              <a:rPr lang="hu-HU" sz="3200" b="1" dirty="0" err="1"/>
              <a:t>experiences</a:t>
            </a:r>
            <a:endParaRPr lang="hu-HU" sz="3200" b="1" dirty="0"/>
          </a:p>
          <a:p>
            <a:pPr algn="ctr"/>
            <a:endParaRPr lang="hu-HU" dirty="0"/>
          </a:p>
          <a:p>
            <a:pPr algn="ctr"/>
            <a:r>
              <a:rPr lang="hu-HU" dirty="0"/>
              <a:t>ENSMOVPLUS </a:t>
            </a:r>
            <a:r>
              <a:rPr lang="hu-HU" dirty="0" err="1"/>
              <a:t>event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EEOS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Romanian</a:t>
            </a:r>
            <a:r>
              <a:rPr lang="hu-HU" dirty="0"/>
              <a:t> </a:t>
            </a:r>
            <a:r>
              <a:rPr lang="hu-HU" dirty="0" err="1"/>
              <a:t>stakeholders</a:t>
            </a:r>
            <a:br>
              <a:rPr lang="hu-HU" dirty="0"/>
            </a:br>
            <a:r>
              <a:rPr lang="hu-HU" sz="2400" dirty="0"/>
              <a:t>25.06.2025</a:t>
            </a:r>
            <a:endParaRPr lang="hu-HU" sz="2400" cap="all" dirty="0"/>
          </a:p>
          <a:p>
            <a:endParaRPr lang="hu-HU" dirty="0"/>
          </a:p>
        </p:txBody>
      </p:sp>
      <p:sp>
        <p:nvSpPr>
          <p:cNvPr id="13" name="Szöveg helye 3">
            <a:extLst>
              <a:ext uri="{FF2B5EF4-FFF2-40B4-BE49-F238E27FC236}">
                <a16:creationId xmlns:a16="http://schemas.microsoft.com/office/drawing/2014/main" id="{A9C929B5-8E02-45F1-A750-FFD966B2EC1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9788" y="6057975"/>
            <a:ext cx="5976648" cy="352061"/>
          </a:xfrm>
        </p:spPr>
        <p:txBody>
          <a:bodyPr/>
          <a:lstStyle/>
          <a:p>
            <a:r>
              <a:rPr lang="en" err="1">
                <a:latin typeface="Montserrat italic" panose="00000500000000000000" pitchFamily="2" charset="-18"/>
              </a:rPr>
              <a:t>Clean energy, sustainable environment</a:t>
            </a:r>
            <a:endParaRPr lang="hu-HU"/>
          </a:p>
        </p:txBody>
      </p:sp>
      <p:sp>
        <p:nvSpPr>
          <p:cNvPr id="14" name="Szöveg helye 4">
            <a:extLst>
              <a:ext uri="{FF2B5EF4-FFF2-40B4-BE49-F238E27FC236}">
                <a16:creationId xmlns:a16="http://schemas.microsoft.com/office/drawing/2014/main" id="{7F7FD551-7D00-4E29-86D8-3E80816E112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9787" y="5694318"/>
            <a:ext cx="10514013" cy="352061"/>
          </a:xfrm>
        </p:spPr>
        <p:txBody>
          <a:bodyPr/>
          <a:lstStyle/>
          <a:p>
            <a:r>
              <a:rPr lang="en" dirty="0"/>
              <a:t>Hungarian Energy and Public Utility Regulatory Authority</a:t>
            </a:r>
            <a:endParaRPr lang="hu-HU" dirty="0">
              <a:latin typeface="+mj-lt"/>
            </a:endParaRPr>
          </a:p>
        </p:txBody>
      </p:sp>
      <p:sp>
        <p:nvSpPr>
          <p:cNvPr id="6" name="Szövegdoboz 2">
            <a:extLst>
              <a:ext uri="{FF2B5EF4-FFF2-40B4-BE49-F238E27FC236}">
                <a16:creationId xmlns:a16="http://schemas.microsoft.com/office/drawing/2014/main" id="{6961C0B4-2146-4259-A3DA-08E550C08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133" y="4327249"/>
            <a:ext cx="106759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Montserrat" panose="00000500000000000000" pitchFamily="2" charset="-18"/>
              </a:defRPr>
            </a:lvl1pPr>
            <a:lvl2pPr marL="628650" indent="-171450">
              <a:defRPr>
                <a:solidFill>
                  <a:schemeClr val="tx1"/>
                </a:solidFill>
                <a:latin typeface="Montserrat" panose="00000500000000000000" pitchFamily="2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-1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-1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-1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-1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-18"/>
              </a:defRPr>
            </a:lvl9pPr>
          </a:lstStyle>
          <a:p>
            <a:pPr marL="457200" lvl="1" indent="0">
              <a:defRPr/>
            </a:pPr>
            <a:r>
              <a:rPr lang="en" altLang="hu-HU" sz="2200" b="1" dirty="0">
                <a:latin typeface="+mn-lt"/>
                <a:cs typeface="Arial" panose="020B0604020202020204" pitchFamily="34" charset="0"/>
              </a:rPr>
              <a:t>Vedres Péter</a:t>
            </a:r>
          </a:p>
          <a:p>
            <a:pPr marL="457200" lvl="1" indent="0">
              <a:defRPr/>
            </a:pPr>
            <a:r>
              <a:rPr lang="en" altLang="hu-HU" sz="2200" b="1" dirty="0">
                <a:latin typeface="+mn-lt"/>
                <a:cs typeface="Arial" panose="020B0604020202020204" pitchFamily="34" charset="0"/>
              </a:rPr>
              <a:t>Sustainable Development Department</a:t>
            </a:r>
            <a:endParaRPr lang="hu-HU" altLang="hu-HU" sz="2200" b="1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802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FD337E29-5DAE-4897-ACC9-FD86C5DC531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7593" y="1140311"/>
            <a:ext cx="10515600" cy="5155901"/>
          </a:xfrm>
        </p:spPr>
        <p:txBody>
          <a:bodyPr/>
          <a:lstStyle/>
          <a:p>
            <a:r>
              <a:rPr lang="en-US" sz="2200" dirty="0"/>
              <a:t>EEOS is a </a:t>
            </a:r>
            <a:r>
              <a:rPr lang="en-US" sz="2200" b="1" dirty="0"/>
              <a:t>market-based instrument </a:t>
            </a:r>
          </a:p>
          <a:p>
            <a:pPr lvl="1">
              <a:buClr>
                <a:srgbClr val="27AB94"/>
              </a:buClr>
            </a:pPr>
            <a:r>
              <a:rPr lang="en-US" sz="2200" dirty="0"/>
              <a:t>	Constantly evolving</a:t>
            </a:r>
          </a:p>
          <a:p>
            <a:endParaRPr lang="en-US" sz="2200" dirty="0"/>
          </a:p>
          <a:p>
            <a:r>
              <a:rPr lang="en-US" sz="2200" dirty="0"/>
              <a:t>There is an option to </a:t>
            </a:r>
            <a:r>
              <a:rPr lang="en-US" sz="2200" b="1" dirty="0"/>
              <a:t>set subtargets</a:t>
            </a:r>
          </a:p>
          <a:p>
            <a:pPr lvl="1">
              <a:buClr>
                <a:srgbClr val="27AB94"/>
              </a:buClr>
            </a:pPr>
            <a:r>
              <a:rPr lang="en-US" sz="2200" dirty="0"/>
              <a:t>	Needs clearly defined paths and barriers</a:t>
            </a:r>
          </a:p>
          <a:p>
            <a:pPr lvl="1" indent="-457200">
              <a:buClr>
                <a:srgbClr val="27AB94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1" indent="-457200">
              <a:buClr>
                <a:srgbClr val="27AB94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Needs adjustments </a:t>
            </a:r>
            <a:r>
              <a:rPr lang="en-US" sz="2200" dirty="0"/>
              <a:t>from time to time</a:t>
            </a:r>
          </a:p>
          <a:p>
            <a:pPr lvl="1">
              <a:buClr>
                <a:srgbClr val="27AB94"/>
              </a:buClr>
            </a:pPr>
            <a:r>
              <a:rPr lang="en-US" sz="2200" dirty="0"/>
              <a:t>	It is challenging to keep up with frequent changes</a:t>
            </a:r>
          </a:p>
          <a:p>
            <a:pPr marL="800100" lvl="1" indent="-342900">
              <a:buClr>
                <a:srgbClr val="27AB94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1" indent="-457200">
              <a:buClr>
                <a:srgbClr val="27AB94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Keys to success </a:t>
            </a:r>
          </a:p>
          <a:p>
            <a:pPr lvl="1">
              <a:buClr>
                <a:srgbClr val="27AB94"/>
              </a:buClr>
            </a:pPr>
            <a:r>
              <a:rPr lang="en-US" sz="2200" dirty="0"/>
              <a:t>	</a:t>
            </a:r>
            <a:r>
              <a:rPr lang="en-US" sz="2200" b="1" dirty="0"/>
              <a:t>Reliable online register </a:t>
            </a:r>
            <a:r>
              <a:rPr lang="en-US" sz="2200" dirty="0"/>
              <a:t>– automatisation and transparency</a:t>
            </a:r>
          </a:p>
          <a:p>
            <a:pPr lvl="1">
              <a:buClr>
                <a:srgbClr val="27AB94"/>
              </a:buClr>
            </a:pPr>
            <a:r>
              <a:rPr lang="en-US" sz="2200" dirty="0"/>
              <a:t>	</a:t>
            </a:r>
            <a:r>
              <a:rPr lang="en-US" sz="2200" b="1" dirty="0"/>
              <a:t>Robust verification system </a:t>
            </a:r>
            <a:r>
              <a:rPr lang="en-US" sz="2200" dirty="0"/>
              <a:t>– credibility and compliance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1B65C1D-9A3C-4EC1-8BC9-D54B40FC3E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F089508-451D-4CFE-82B9-FE69F9942F45}" type="slidenum">
              <a:rPr lang="hu-HU" smtClean="0"/>
              <a:pPr/>
              <a:t>10</a:t>
            </a:fld>
            <a:endParaRPr lang="hu-HU"/>
          </a:p>
        </p:txBody>
      </p:sp>
      <p:sp>
        <p:nvSpPr>
          <p:cNvPr id="5" name="Cím 2">
            <a:extLst>
              <a:ext uri="{FF2B5EF4-FFF2-40B4-BE49-F238E27FC236}">
                <a16:creationId xmlns:a16="http://schemas.microsoft.com/office/drawing/2014/main" id="{5C98F64E-18B9-4B78-9EA9-F73776ABA877}"/>
              </a:ext>
            </a:extLst>
          </p:cNvPr>
          <p:cNvSpPr txBox="1">
            <a:spLocks/>
          </p:cNvSpPr>
          <p:nvPr/>
        </p:nvSpPr>
        <p:spPr>
          <a:xfrm>
            <a:off x="463956" y="241481"/>
            <a:ext cx="10515600" cy="7393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rgbClr val="4D4D4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Lessons learnt?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84419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4EFCDD-A9C9-4865-9948-8A471EDE7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780" y="2362346"/>
            <a:ext cx="9144000" cy="1066654"/>
          </a:xfrm>
        </p:spPr>
        <p:txBody>
          <a:bodyPr>
            <a:normAutofit fontScale="90000"/>
          </a:bodyPr>
          <a:lstStyle/>
          <a:p>
            <a:r>
              <a:rPr lang="en" sz="4800" dirty="0">
                <a:solidFill>
                  <a:srgbClr val="4D4D4E"/>
                </a:solidFill>
                <a:latin typeface="Montserrat SemiBold" panose="00000700000000000000" pitchFamily="2" charset="-18"/>
              </a:rPr>
              <a:t>Energy efficiency must be first!</a:t>
            </a:r>
            <a:br>
              <a:rPr lang="hu-HU" sz="4800" dirty="0">
                <a:solidFill>
                  <a:srgbClr val="4D4D4E"/>
                </a:solidFill>
                <a:latin typeface="Montserrat SemiBold" panose="00000700000000000000" pitchFamily="2" charset="-18"/>
              </a:rPr>
            </a:br>
            <a:br>
              <a:rPr lang="hu-HU" dirty="0">
                <a:latin typeface="Montserrat SemiBold" panose="00000700000000000000" pitchFamily="2" charset="-18"/>
              </a:rPr>
            </a:br>
            <a:r>
              <a:rPr lang="hu-HU" dirty="0">
                <a:latin typeface="Montserrat SemiBold" panose="00000700000000000000" pitchFamily="2" charset="-18"/>
              </a:rPr>
              <a:t> </a:t>
            </a:r>
            <a:endParaRPr lang="hu-HU" dirty="0"/>
          </a:p>
        </p:txBody>
      </p:sp>
      <p:sp>
        <p:nvSpPr>
          <p:cNvPr id="11" name="Szöveg helye 2">
            <a:extLst>
              <a:ext uri="{FF2B5EF4-FFF2-40B4-BE49-F238E27FC236}">
                <a16:creationId xmlns:a16="http://schemas.microsoft.com/office/drawing/2014/main" id="{4B5E0535-9E9B-476D-8A62-C6E908084CF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9788" y="6057975"/>
            <a:ext cx="5976648" cy="352061"/>
          </a:xfrm>
        </p:spPr>
        <p:txBody>
          <a:bodyPr/>
          <a:lstStyle/>
          <a:p>
            <a:r>
              <a:rPr lang="en">
                <a:latin typeface="Montserrat italic" panose="00000500000000000000" pitchFamily="2" charset="-18"/>
              </a:rPr>
              <a:t>Clean energy, sustainable environment</a:t>
            </a:r>
            <a:endParaRPr lang="hu-HU"/>
          </a:p>
        </p:txBody>
      </p:sp>
      <p:sp>
        <p:nvSpPr>
          <p:cNvPr id="12" name="Szöveg helye 3">
            <a:extLst>
              <a:ext uri="{FF2B5EF4-FFF2-40B4-BE49-F238E27FC236}">
                <a16:creationId xmlns:a16="http://schemas.microsoft.com/office/drawing/2014/main" id="{5635DF7A-4831-4768-88D0-7565DFEAA95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9787" y="5694318"/>
            <a:ext cx="10514013" cy="352061"/>
          </a:xfrm>
        </p:spPr>
        <p:txBody>
          <a:bodyPr/>
          <a:lstStyle/>
          <a:p>
            <a:r>
              <a:rPr lang="en" dirty="0">
                <a:latin typeface="+mj-lt"/>
              </a:rPr>
              <a:t>Hungarian Energy and Public Utility Regulatory Authority</a:t>
            </a:r>
          </a:p>
        </p:txBody>
      </p:sp>
      <p:pic>
        <p:nvPicPr>
          <p:cNvPr id="5" name="Ábra 4" descr="Kérdések">
            <a:extLst>
              <a:ext uri="{FF2B5EF4-FFF2-40B4-BE49-F238E27FC236}">
                <a16:creationId xmlns:a16="http://schemas.microsoft.com/office/drawing/2014/main" id="{82671DAF-A36B-4ADE-BB28-552691947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5780" y="4179245"/>
            <a:ext cx="812400" cy="81240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209AC180-C5E8-418A-9B67-C8C0DCFA875C}"/>
              </a:ext>
            </a:extLst>
          </p:cNvPr>
          <p:cNvSpPr txBox="1"/>
          <p:nvPr/>
        </p:nvSpPr>
        <p:spPr>
          <a:xfrm>
            <a:off x="2079171" y="4354612"/>
            <a:ext cx="625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hlinkClick r:id="rId5"/>
              </a:rPr>
              <a:t>vedresp@mekh.hu</a:t>
            </a:r>
            <a:r>
              <a:rPr lang="hu-H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884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B6486834-942D-4AC4-9E26-549D021BBA60}"/>
              </a:ext>
            </a:extLst>
          </p:cNvPr>
          <p:cNvSpPr txBox="1">
            <a:spLocks/>
          </p:cNvSpPr>
          <p:nvPr/>
        </p:nvSpPr>
        <p:spPr>
          <a:xfrm>
            <a:off x="442027" y="242790"/>
            <a:ext cx="6350659" cy="7393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2400" b="1" dirty="0"/>
              <a:t>Energy efficiency policies in Hungary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CF1D949-1E1F-455C-85BA-A862D5E83D2D}"/>
              </a:ext>
            </a:extLst>
          </p:cNvPr>
          <p:cNvSpPr txBox="1">
            <a:spLocks/>
          </p:cNvSpPr>
          <p:nvPr/>
        </p:nvSpPr>
        <p:spPr>
          <a:xfrm>
            <a:off x="10284333" y="6082030"/>
            <a:ext cx="1002792" cy="274320"/>
          </a:xfrm>
          <a:prstGeom prst="rect">
            <a:avLst/>
          </a:prstGeom>
        </p:spPr>
        <p:txBody>
          <a:bodyPr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089508-451D-4CFE-82B9-FE69F9942F45}" type="slidenum">
              <a:rPr lang="hu-HU" smtClean="0"/>
              <a:pPr/>
              <a:t>2</a:t>
            </a:fld>
            <a:endParaRPr lang="hu-HU"/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92CF4FE4-7065-490B-B33D-AB2F533313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694412"/>
              </p:ext>
            </p:extLst>
          </p:nvPr>
        </p:nvGraphicFramePr>
        <p:xfrm>
          <a:off x="4364383" y="1376855"/>
          <a:ext cx="7406832" cy="4450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06832">
                  <a:extLst>
                    <a:ext uri="{9D8B030D-6E8A-4147-A177-3AD203B41FA5}">
                      <a16:colId xmlns:a16="http://schemas.microsoft.com/office/drawing/2014/main" val="1978939381"/>
                    </a:ext>
                  </a:extLst>
                </a:gridCol>
              </a:tblGrid>
              <a:tr h="510268">
                <a:tc>
                  <a:txBody>
                    <a:bodyPr/>
                    <a:lstStyle/>
                    <a:p>
                      <a:pPr algn="ctr" fontAlgn="ctr"/>
                      <a:r>
                        <a:rPr lang="en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Examples of alternative policy mesures</a:t>
                      </a:r>
                      <a:endParaRPr lang="hu-HU" sz="15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760" marR="9760" marT="9760" marB="0" anchor="ctr">
                    <a:solidFill>
                      <a:srgbClr val="27A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029848"/>
                  </a:ext>
                </a:extLst>
              </a:tr>
              <a:tr h="478264">
                <a:tc>
                  <a:txBody>
                    <a:bodyPr/>
                    <a:lstStyle/>
                    <a:p>
                      <a:pPr algn="l" fontAlgn="ctr"/>
                      <a:r>
                        <a:rPr lang="en" sz="1500" b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Operational Programmes with main focus on energy efficiency improvement, financed by ESIF and Cohesion Funds</a:t>
                      </a:r>
                      <a:endParaRPr lang="hu-HU" sz="15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9760" marR="9760" marT="9760" marB="0" anchor="ctr"/>
                </a:tc>
                <a:extLst>
                  <a:ext uri="{0D108BD9-81ED-4DB2-BD59-A6C34878D82A}">
                    <a16:rowId xmlns:a16="http://schemas.microsoft.com/office/drawing/2014/main" val="1035406036"/>
                  </a:ext>
                </a:extLst>
              </a:tr>
              <a:tr h="638789">
                <a:tc>
                  <a:txBody>
                    <a:bodyPr/>
                    <a:lstStyle/>
                    <a:p>
                      <a:pPr algn="l" fontAlgn="ctr"/>
                      <a:r>
                        <a:rPr lang="en" sz="1500" b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Stricter building regulations</a:t>
                      </a:r>
                      <a:endParaRPr lang="hu-HU" sz="1500" b="0" u="none" strike="noStrike" kern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60" marR="9760" marT="9760" marB="0" anchor="ctr"/>
                </a:tc>
                <a:extLst>
                  <a:ext uri="{0D108BD9-81ED-4DB2-BD59-A6C34878D82A}">
                    <a16:rowId xmlns:a16="http://schemas.microsoft.com/office/drawing/2014/main" val="1610051110"/>
                  </a:ext>
                </a:extLst>
              </a:tr>
              <a:tr h="848980">
                <a:tc>
                  <a:txBody>
                    <a:bodyPr/>
                    <a:lstStyle/>
                    <a:p>
                      <a:pPr algn="l" fontAlgn="ctr"/>
                      <a:r>
                        <a:rPr lang="en" sz="1500" b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Green Investment System and Green Economy Financing (Warmth of Homes program)</a:t>
                      </a:r>
                      <a:endParaRPr lang="hu-HU" sz="1500" b="0" u="none" strike="noStrike" kern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60" marR="9760" marT="9760" marB="0" anchor="ctr"/>
                </a:tc>
                <a:extLst>
                  <a:ext uri="{0D108BD9-81ED-4DB2-BD59-A6C34878D82A}">
                    <a16:rowId xmlns:a16="http://schemas.microsoft.com/office/drawing/2014/main" val="1240871614"/>
                  </a:ext>
                </a:extLst>
              </a:tr>
              <a:tr h="638789">
                <a:tc>
                  <a:txBody>
                    <a:bodyPr/>
                    <a:lstStyle/>
                    <a:p>
                      <a:pPr algn="l" fontAlgn="ctr"/>
                      <a:r>
                        <a:rPr lang="en" sz="1500" b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Scheme for subsidising home renovations carried out by households with at least one child</a:t>
                      </a:r>
                      <a:endParaRPr lang="hu-HU" sz="1500" b="0" u="none" strike="noStrike" kern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60" marR="9760" marT="9760" marB="0" anchor="ctr"/>
                </a:tc>
                <a:extLst>
                  <a:ext uri="{0D108BD9-81ED-4DB2-BD59-A6C34878D82A}">
                    <a16:rowId xmlns:a16="http://schemas.microsoft.com/office/drawing/2014/main" val="941747501"/>
                  </a:ext>
                </a:extLst>
              </a:tr>
              <a:tr h="428597">
                <a:tc>
                  <a:txBody>
                    <a:bodyPr/>
                    <a:lstStyle/>
                    <a:p>
                      <a:pPr algn="l" fontAlgn="ctr"/>
                      <a:r>
                        <a:rPr lang="en" sz="1500" b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Toll road system</a:t>
                      </a:r>
                      <a:endParaRPr lang="hu-HU" sz="1500" b="0" u="none" strike="noStrike" kern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60" marR="9760" marT="9760" marB="0" anchor="ctr"/>
                </a:tc>
                <a:extLst>
                  <a:ext uri="{0D108BD9-81ED-4DB2-BD59-A6C34878D82A}">
                    <a16:rowId xmlns:a16="http://schemas.microsoft.com/office/drawing/2014/main" val="2541142765"/>
                  </a:ext>
                </a:extLst>
              </a:tr>
              <a:tr h="428597">
                <a:tc>
                  <a:txBody>
                    <a:bodyPr/>
                    <a:lstStyle/>
                    <a:p>
                      <a:pPr algn="l" fontAlgn="ctr"/>
                      <a:r>
                        <a:rPr lang="en" sz="1500" b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Corporate income tax incentive to trigger energy efficiency Investments</a:t>
                      </a:r>
                      <a:endParaRPr lang="hu-HU" sz="1500" b="0" u="none" strike="noStrike" kern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60" marR="9760" marT="9760" marB="0" anchor="ctr"/>
                </a:tc>
                <a:extLst>
                  <a:ext uri="{0D108BD9-81ED-4DB2-BD59-A6C34878D82A}">
                    <a16:rowId xmlns:a16="http://schemas.microsoft.com/office/drawing/2014/main" val="3681737793"/>
                  </a:ext>
                </a:extLst>
              </a:tr>
              <a:tr h="47826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" sz="1500" b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Mandatory appointment of an energy manager in enterprises with large energy consumption</a:t>
                      </a:r>
                      <a:endParaRPr lang="hu-HU" sz="1500" b="0" u="none" strike="noStrike" kern="1200" dirty="0">
                        <a:solidFill>
                          <a:sysClr val="windowText" lastClr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60" marR="9760" marT="9760" marB="0" anchor="ctr"/>
                </a:tc>
                <a:extLst>
                  <a:ext uri="{0D108BD9-81ED-4DB2-BD59-A6C34878D82A}">
                    <a16:rowId xmlns:a16="http://schemas.microsoft.com/office/drawing/2014/main" val="2187380854"/>
                  </a:ext>
                </a:extLst>
              </a:tr>
            </a:tbl>
          </a:graphicData>
        </a:graphic>
      </p:graphicFrame>
      <p:sp>
        <p:nvSpPr>
          <p:cNvPr id="6" name="Szövegdoboz 5">
            <a:extLst>
              <a:ext uri="{FF2B5EF4-FFF2-40B4-BE49-F238E27FC236}">
                <a16:creationId xmlns:a16="http://schemas.microsoft.com/office/drawing/2014/main" id="{1FFAB7B8-62A1-488E-8763-9F1FEBC90F86}"/>
              </a:ext>
            </a:extLst>
          </p:cNvPr>
          <p:cNvSpPr txBox="1"/>
          <p:nvPr/>
        </p:nvSpPr>
        <p:spPr>
          <a:xfrm>
            <a:off x="420785" y="3169941"/>
            <a:ext cx="37401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dirty="0"/>
              <a:t>Government decree to Energy </a:t>
            </a:r>
            <a:r>
              <a:rPr lang="hu-HU" dirty="0"/>
              <a:t>E</a:t>
            </a:r>
            <a:r>
              <a:rPr lang="en" dirty="0"/>
              <a:t>fficiency Act defines all Hungarian policy measures</a:t>
            </a:r>
            <a:endParaRPr lang="hu-HU" dirty="0"/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/>
              <a:t>31 alternative policy measure</a:t>
            </a:r>
            <a:r>
              <a:rPr lang="hu-HU" dirty="0"/>
              <a:t>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dirty="0"/>
              <a:t>EEOS (from 2021)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D4DD53D-2281-4C76-B210-92B6C6A39024}"/>
              </a:ext>
            </a:extLst>
          </p:cNvPr>
          <p:cNvSpPr txBox="1"/>
          <p:nvPr/>
        </p:nvSpPr>
        <p:spPr>
          <a:xfrm>
            <a:off x="610559" y="5710019"/>
            <a:ext cx="3153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err="1"/>
              <a:t>Share of EEOS</a:t>
            </a:r>
          </a:p>
          <a:p>
            <a:pPr algn="ctr"/>
            <a:r>
              <a:rPr lang="en" b="1">
                <a:solidFill>
                  <a:srgbClr val="FF0000"/>
                </a:solidFill>
              </a:rPr>
              <a:t>26%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B73310B-9DA9-4913-A346-5B255EC96975}"/>
              </a:ext>
            </a:extLst>
          </p:cNvPr>
          <p:cNvSpPr txBox="1"/>
          <p:nvPr/>
        </p:nvSpPr>
        <p:spPr>
          <a:xfrm>
            <a:off x="442027" y="1126650"/>
            <a:ext cx="3490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dirty="0"/>
              <a:t>2 options to fulfill the obligations</a:t>
            </a:r>
            <a:endParaRPr lang="hu-HU" dirty="0"/>
          </a:p>
          <a:p>
            <a:pPr marL="285750" indent="-285750">
              <a:buFontTx/>
              <a:buChar char="-"/>
            </a:pPr>
            <a:r>
              <a:rPr lang="en" dirty="0"/>
              <a:t>Alternative policy measures</a:t>
            </a:r>
            <a:endParaRPr lang="hu-HU" dirty="0"/>
          </a:p>
          <a:p>
            <a:pPr marL="285750" indent="-285750">
              <a:buFontTx/>
              <a:buChar char="-"/>
            </a:pPr>
            <a:r>
              <a:rPr lang="en" dirty="0"/>
              <a:t>Energy efficiency obligation scheme (EEOS)</a:t>
            </a:r>
          </a:p>
        </p:txBody>
      </p:sp>
    </p:spTree>
    <p:extLst>
      <p:ext uri="{BB962C8B-B14F-4D97-AF65-F5344CB8AC3E}">
        <p14:creationId xmlns:p14="http://schemas.microsoft.com/office/powerpoint/2010/main" val="1626042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Nyíl: jobbra mutató 24">
            <a:extLst>
              <a:ext uri="{FF2B5EF4-FFF2-40B4-BE49-F238E27FC236}">
                <a16:creationId xmlns:a16="http://schemas.microsoft.com/office/drawing/2014/main" id="{66B1701C-976B-4F56-A651-1126892BBD8F}"/>
              </a:ext>
            </a:extLst>
          </p:cNvPr>
          <p:cNvSpPr/>
          <p:nvPr/>
        </p:nvSpPr>
        <p:spPr>
          <a:xfrm rot="2550678">
            <a:off x="2312653" y="2500144"/>
            <a:ext cx="1358232" cy="541064"/>
          </a:xfrm>
          <a:prstGeom prst="rightArrow">
            <a:avLst/>
          </a:prstGeom>
          <a:solidFill>
            <a:srgbClr val="93D5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Nyíl: jobbra mutató 23">
            <a:extLst>
              <a:ext uri="{FF2B5EF4-FFF2-40B4-BE49-F238E27FC236}">
                <a16:creationId xmlns:a16="http://schemas.microsoft.com/office/drawing/2014/main" id="{F7722ADB-BB5A-45B8-A1CF-B367EBC2E325}"/>
              </a:ext>
            </a:extLst>
          </p:cNvPr>
          <p:cNvSpPr/>
          <p:nvPr/>
        </p:nvSpPr>
        <p:spPr>
          <a:xfrm rot="16200000">
            <a:off x="5416881" y="5057408"/>
            <a:ext cx="1358232" cy="541064"/>
          </a:xfrm>
          <a:prstGeom prst="rightArrow">
            <a:avLst/>
          </a:prstGeom>
          <a:solidFill>
            <a:srgbClr val="93D5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Nyíl: jobbra mutató 22">
            <a:extLst>
              <a:ext uri="{FF2B5EF4-FFF2-40B4-BE49-F238E27FC236}">
                <a16:creationId xmlns:a16="http://schemas.microsoft.com/office/drawing/2014/main" id="{4BD1B460-9DB2-4B5B-837C-027D2EABD337}"/>
              </a:ext>
            </a:extLst>
          </p:cNvPr>
          <p:cNvSpPr/>
          <p:nvPr/>
        </p:nvSpPr>
        <p:spPr>
          <a:xfrm rot="8371527">
            <a:off x="8438587" y="2476826"/>
            <a:ext cx="1358232" cy="541064"/>
          </a:xfrm>
          <a:prstGeom prst="rightArrow">
            <a:avLst/>
          </a:prstGeom>
          <a:solidFill>
            <a:srgbClr val="93D5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id="{D4D75E57-670A-457F-A75F-EDCD685A7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413" y="160552"/>
            <a:ext cx="10515600" cy="739378"/>
          </a:xfrm>
        </p:spPr>
        <p:txBody>
          <a:bodyPr/>
          <a:lstStyle/>
          <a:p>
            <a:r>
              <a:rPr lang="en" sz="2400" dirty="0"/>
              <a:t>The Hungarian energy efficiency market</a:t>
            </a:r>
            <a:endParaRPr lang="hu-HU" sz="2400" b="1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A7B7A94-13D5-4ABC-ADFC-B1068B7E81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F089508-451D-4CFE-82B9-FE69F9942F45}" type="slidenum">
              <a:rPr lang="hu-HU" smtClean="0"/>
              <a:pPr/>
              <a:t>3</a:t>
            </a:fld>
            <a:endParaRPr lang="hu-HU"/>
          </a:p>
        </p:txBody>
      </p:sp>
      <p:sp>
        <p:nvSpPr>
          <p:cNvPr id="7" name="Téglalap: lekerekített 6">
            <a:extLst>
              <a:ext uri="{FF2B5EF4-FFF2-40B4-BE49-F238E27FC236}">
                <a16:creationId xmlns:a16="http://schemas.microsoft.com/office/drawing/2014/main" id="{6125FA8E-C7A8-4C73-89DE-5D46490DE7EB}"/>
              </a:ext>
            </a:extLst>
          </p:cNvPr>
          <p:cNvSpPr/>
          <p:nvPr/>
        </p:nvSpPr>
        <p:spPr>
          <a:xfrm>
            <a:off x="3639077" y="3254826"/>
            <a:ext cx="4913841" cy="1206000"/>
          </a:xfrm>
          <a:prstGeom prst="roundRect">
            <a:avLst/>
          </a:prstGeom>
          <a:solidFill>
            <a:srgbClr val="DEF2EE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b="1" dirty="0">
                <a:solidFill>
                  <a:schemeClr val="tx1"/>
                </a:solidFill>
              </a:rPr>
              <a:t>  </a:t>
            </a:r>
            <a:r>
              <a:rPr lang="hu-HU" b="1" dirty="0">
                <a:solidFill>
                  <a:schemeClr val="tx1"/>
                </a:solidFill>
              </a:rPr>
              <a:t>4</a:t>
            </a:r>
            <a:r>
              <a:rPr lang="en" b="1" dirty="0">
                <a:solidFill>
                  <a:schemeClr val="tx1"/>
                </a:solidFill>
              </a:rPr>
              <a:t> </a:t>
            </a:r>
            <a:r>
              <a:rPr lang="en" dirty="0">
                <a:solidFill>
                  <a:schemeClr val="tx1"/>
                </a:solidFill>
              </a:rPr>
              <a:t>years</a:t>
            </a:r>
            <a:endParaRPr lang="hu-HU" dirty="0">
              <a:solidFill>
                <a:schemeClr val="tx1"/>
              </a:solidFill>
            </a:endParaRPr>
          </a:p>
          <a:p>
            <a:pPr algn="ctr"/>
            <a:r>
              <a:rPr lang="hu-HU" sz="2400" b="1" dirty="0">
                <a:solidFill>
                  <a:schemeClr val="tx1"/>
                </a:solidFill>
              </a:rPr>
              <a:t>10 396</a:t>
            </a:r>
            <a:r>
              <a:rPr lang="en" sz="2400" b="1" dirty="0">
                <a:solidFill>
                  <a:schemeClr val="tx1"/>
                </a:solidFill>
              </a:rPr>
              <a:t> </a:t>
            </a:r>
            <a:r>
              <a:rPr lang="en" dirty="0">
                <a:solidFill>
                  <a:schemeClr val="tx1"/>
                </a:solidFill>
              </a:rPr>
              <a:t>implemented measures</a:t>
            </a:r>
            <a:endParaRPr lang="hu-HU" dirty="0">
              <a:solidFill>
                <a:schemeClr val="tx1"/>
              </a:solidFill>
            </a:endParaRPr>
          </a:p>
          <a:p>
            <a:pPr algn="ctr"/>
            <a:r>
              <a:rPr lang="hu-HU" sz="2400" b="1" dirty="0">
                <a:solidFill>
                  <a:schemeClr val="tx1"/>
                </a:solidFill>
              </a:rPr>
              <a:t>16 961</a:t>
            </a:r>
            <a:r>
              <a:rPr lang="en" sz="2400" b="1" dirty="0">
                <a:solidFill>
                  <a:schemeClr val="tx1"/>
                </a:solidFill>
              </a:rPr>
              <a:t> TJ</a:t>
            </a:r>
            <a:r>
              <a:rPr lang="en" dirty="0">
                <a:solidFill>
                  <a:schemeClr val="tx1"/>
                </a:solidFill>
              </a:rPr>
              <a:t> new energy savings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5E3A2795-91F7-4952-A46F-C4934B489FE2}"/>
              </a:ext>
            </a:extLst>
          </p:cNvPr>
          <p:cNvSpPr txBox="1"/>
          <p:nvPr/>
        </p:nvSpPr>
        <p:spPr>
          <a:xfrm>
            <a:off x="1434351" y="1731412"/>
            <a:ext cx="1358232" cy="923330"/>
          </a:xfrm>
          <a:prstGeom prst="rect">
            <a:avLst/>
          </a:prstGeom>
          <a:solidFill>
            <a:srgbClr val="E1F3F0"/>
          </a:solidFill>
          <a:ln w="28575">
            <a:solidFill>
              <a:srgbClr val="4D4D4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119</a:t>
            </a:r>
          </a:p>
          <a:p>
            <a:pPr algn="ctr"/>
            <a:r>
              <a:rPr lang="en" dirty="0"/>
              <a:t>Energy auditor</a:t>
            </a:r>
            <a:r>
              <a:rPr lang="hu-HU" dirty="0"/>
              <a:t>s</a:t>
            </a:r>
          </a:p>
        </p:txBody>
      </p:sp>
      <p:pic>
        <p:nvPicPr>
          <p:cNvPr id="1028" name="Picture 4" descr="Presentation, business, infographic, report, corporate, brochure icon - Free download">
            <a:extLst>
              <a:ext uri="{FF2B5EF4-FFF2-40B4-BE49-F238E27FC236}">
                <a16:creationId xmlns:a16="http://schemas.microsoft.com/office/drawing/2014/main" id="{13CB185E-0DF4-4BF3-8A6D-1FAA0269B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726" y="1080526"/>
            <a:ext cx="1516727" cy="151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uilding, office, finance buildings icon - Free download">
            <a:extLst>
              <a:ext uri="{FF2B5EF4-FFF2-40B4-BE49-F238E27FC236}">
                <a16:creationId xmlns:a16="http://schemas.microsoft.com/office/drawing/2014/main" id="{53F8A688-A8B8-4140-8B7E-EA12972E4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535" y="4527193"/>
            <a:ext cx="1928471" cy="192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nd, architecture, contamination, factory, industrial, industry, pollution icon - Free download">
            <a:extLst>
              <a:ext uri="{FF2B5EF4-FFF2-40B4-BE49-F238E27FC236}">
                <a16:creationId xmlns:a16="http://schemas.microsoft.com/office/drawing/2014/main" id="{D8B6DA0C-AF2F-473E-9EA2-CF14E7812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202" y="4830661"/>
            <a:ext cx="1625003" cy="162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ruck, transportation, transport, vehicle icon - Free download">
            <a:extLst>
              <a:ext uri="{FF2B5EF4-FFF2-40B4-BE49-F238E27FC236}">
                <a16:creationId xmlns:a16="http://schemas.microsoft.com/office/drawing/2014/main" id="{52B0F90D-EBF3-4400-9C69-6C87C31A8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860" y="5175188"/>
            <a:ext cx="1280476" cy="128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ightning, weather, cloud, forecast, natural, electricity icon - Free download">
            <a:extLst>
              <a:ext uri="{FF2B5EF4-FFF2-40B4-BE49-F238E27FC236}">
                <a16:creationId xmlns:a16="http://schemas.microsoft.com/office/drawing/2014/main" id="{58684484-1CB4-4B63-A63B-433743487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427" y="954337"/>
            <a:ext cx="1265129" cy="126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Gas, gas station icon - Free download on Iconfinder">
            <a:extLst>
              <a:ext uri="{FF2B5EF4-FFF2-40B4-BE49-F238E27FC236}">
                <a16:creationId xmlns:a16="http://schemas.microsoft.com/office/drawing/2014/main" id="{6FA22883-437C-4F1A-8F07-D5CCFAEE6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91" y="1630644"/>
            <a:ext cx="1265129" cy="126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ire, line icon - Free download on Iconfinder">
            <a:extLst>
              <a:ext uri="{FF2B5EF4-FFF2-40B4-BE49-F238E27FC236}">
                <a16:creationId xmlns:a16="http://schemas.microsoft.com/office/drawing/2014/main" id="{4C355362-54DA-497E-A470-5447FB74D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280" y="1058743"/>
            <a:ext cx="973047" cy="97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ouse icon - Free download on Iconfinder">
            <a:extLst>
              <a:ext uri="{FF2B5EF4-FFF2-40B4-BE49-F238E27FC236}">
                <a16:creationId xmlns:a16="http://schemas.microsoft.com/office/drawing/2014/main" id="{93B04D8F-B9DF-4D65-883E-3B6FBB27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378" y="5327942"/>
            <a:ext cx="1127722" cy="112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zövegdoboz 19">
            <a:extLst>
              <a:ext uri="{FF2B5EF4-FFF2-40B4-BE49-F238E27FC236}">
                <a16:creationId xmlns:a16="http://schemas.microsoft.com/office/drawing/2014/main" id="{954F34BB-56FF-4456-ACD7-B04C42679926}"/>
              </a:ext>
            </a:extLst>
          </p:cNvPr>
          <p:cNvSpPr txBox="1"/>
          <p:nvPr/>
        </p:nvSpPr>
        <p:spPr>
          <a:xfrm>
            <a:off x="9117702" y="1774738"/>
            <a:ext cx="1484983" cy="1015663"/>
          </a:xfrm>
          <a:prstGeom prst="rect">
            <a:avLst/>
          </a:prstGeom>
          <a:solidFill>
            <a:srgbClr val="E1F3F0"/>
          </a:solidFill>
          <a:ln w="28575">
            <a:solidFill>
              <a:srgbClr val="4D4D4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/>
              <a:t>841</a:t>
            </a:r>
            <a:endParaRPr lang="hu-HU" b="1" dirty="0"/>
          </a:p>
          <a:p>
            <a:pPr algn="ctr"/>
            <a:r>
              <a:rPr lang="en" dirty="0"/>
              <a:t>Obligated companies</a:t>
            </a:r>
            <a:endParaRPr lang="hu-HU" dirty="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CA2F69E2-457E-466E-8CD4-5CF2F7E8DA54}"/>
              </a:ext>
            </a:extLst>
          </p:cNvPr>
          <p:cNvSpPr txBox="1"/>
          <p:nvPr/>
        </p:nvSpPr>
        <p:spPr>
          <a:xfrm>
            <a:off x="4753003" y="5559873"/>
            <a:ext cx="2685991" cy="738664"/>
          </a:xfrm>
          <a:prstGeom prst="rect">
            <a:avLst/>
          </a:prstGeom>
          <a:solidFill>
            <a:srgbClr val="E1F3F0"/>
          </a:solidFill>
          <a:ln w="28575">
            <a:solidFill>
              <a:srgbClr val="4D4D4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/>
              <a:t>&gt;1 500</a:t>
            </a:r>
            <a:endParaRPr lang="hu-HU" b="1" dirty="0"/>
          </a:p>
          <a:p>
            <a:pPr algn="ctr"/>
            <a:r>
              <a:rPr lang="hu-HU" dirty="0"/>
              <a:t>Project </a:t>
            </a:r>
            <a:r>
              <a:rPr lang="hu-HU" dirty="0" err="1"/>
              <a:t>sponsors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74085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71409E86-C83C-4AAB-BA4F-9CFE7640608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010590" y="1029165"/>
            <a:ext cx="4810313" cy="504894"/>
          </a:xfrm>
        </p:spPr>
        <p:txBody>
          <a:bodyPr/>
          <a:lstStyle/>
          <a:p>
            <a:pPr marL="0" indent="0" algn="ctr">
              <a:buNone/>
            </a:pPr>
            <a:r>
              <a:rPr lang="en" sz="2000" b="1" dirty="0"/>
              <a:t>Standard Catalogue of energy saving measures</a:t>
            </a:r>
            <a:endParaRPr lang="hu-HU" sz="2000" b="1" dirty="0"/>
          </a:p>
          <a:p>
            <a:pPr marL="428625" indent="0" algn="ctr">
              <a:spcBef>
                <a:spcPts val="600"/>
              </a:spcBef>
              <a:spcAft>
                <a:spcPts val="600"/>
              </a:spcAft>
              <a:buSzPct val="120000"/>
              <a:buNone/>
            </a:pPr>
            <a:endParaRPr lang="hu-HU" sz="2000" b="1" dirty="0">
              <a:latin typeface="Montserrat regular" panose="020B0604020202020204" charset="-18"/>
            </a:endParaRPr>
          </a:p>
          <a:p>
            <a:pPr marL="0" indent="0" algn="ctr">
              <a:buClrTx/>
              <a:buNone/>
            </a:pPr>
            <a:endParaRPr lang="hu-HU" sz="2000" b="1" dirty="0"/>
          </a:p>
          <a:p>
            <a:pPr marL="0" indent="0" algn="ctr">
              <a:buClrTx/>
              <a:buNone/>
            </a:pPr>
            <a:endParaRPr lang="hu-HU" sz="2000" b="1" dirty="0"/>
          </a:p>
          <a:p>
            <a:pPr marL="0" indent="0" algn="ctr">
              <a:buClrTx/>
              <a:buNone/>
            </a:pPr>
            <a:endParaRPr lang="hu-HU" sz="2000" b="1" dirty="0"/>
          </a:p>
          <a:p>
            <a:pPr marL="0" indent="0" algn="ctr">
              <a:buClrTx/>
              <a:buNone/>
            </a:pPr>
            <a:endParaRPr lang="hu-HU" sz="2000" b="1" dirty="0"/>
          </a:p>
          <a:p>
            <a:pPr marL="0" indent="0" algn="ctr">
              <a:buClrTx/>
              <a:buNone/>
            </a:pPr>
            <a:endParaRPr lang="hu-HU" sz="2000" b="1" dirty="0"/>
          </a:p>
          <a:p>
            <a:pPr marL="0" indent="0" algn="ctr">
              <a:buClrTx/>
              <a:buNone/>
            </a:pPr>
            <a:endParaRPr lang="hu-HU" sz="2000" b="1" dirty="0"/>
          </a:p>
          <a:p>
            <a:pPr marL="0" indent="0" algn="ctr">
              <a:buClrTx/>
              <a:buNone/>
            </a:pPr>
            <a:endParaRPr lang="hu-HU" sz="2000" b="1" dirty="0"/>
          </a:p>
          <a:p>
            <a:pPr lvl="1" algn="ctr"/>
            <a:endParaRPr lang="hu-HU" sz="2000" b="1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id="{3BB60999-7F12-4E16-8D7B-A0F1AEB0A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005" y="260456"/>
            <a:ext cx="10515600" cy="739378"/>
          </a:xfrm>
        </p:spPr>
        <p:txBody>
          <a:bodyPr/>
          <a:lstStyle/>
          <a:p>
            <a:r>
              <a:rPr lang="en" sz="2400" b="1" dirty="0"/>
              <a:t>Key elements of an impactful EEOS system</a:t>
            </a:r>
            <a:endParaRPr lang="hu-HU" sz="2400" b="1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898E372-A019-40CB-B56F-6DC9345561E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F089508-451D-4CFE-82B9-FE69F9942F45}" type="slidenum">
              <a:rPr lang="hu-HU" smtClean="0"/>
              <a:pPr/>
              <a:t>4</a:t>
            </a:fld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7517C086-4A32-457A-AD2C-32B932976DC3}"/>
              </a:ext>
            </a:extLst>
          </p:cNvPr>
          <p:cNvSpPr/>
          <p:nvPr/>
        </p:nvSpPr>
        <p:spPr>
          <a:xfrm>
            <a:off x="823697" y="2280370"/>
            <a:ext cx="5442287" cy="1692771"/>
          </a:xfrm>
          <a:prstGeom prst="rect">
            <a:avLst/>
          </a:prstGeom>
          <a:solidFill>
            <a:schemeClr val="bg2">
              <a:lumMod val="90000"/>
              <a:alpha val="25000"/>
            </a:schemeClr>
          </a:solidFill>
        </p:spPr>
        <p:txBody>
          <a:bodyPr wrap="square">
            <a:spAutoFit/>
          </a:bodyPr>
          <a:lstStyle/>
          <a:p>
            <a:pPr marL="400050" indent="-285750">
              <a:spcAft>
                <a:spcPts val="600"/>
              </a:spcAft>
              <a:buClr>
                <a:srgbClr val="27AB94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Montserrat regular" panose="020B0604020202020204" charset="-18"/>
              </a:rPr>
              <a:t>Energy efficiency improvements in buildings</a:t>
            </a:r>
          </a:p>
          <a:p>
            <a:pPr marL="400050" indent="-285750">
              <a:spcAft>
                <a:spcPts val="600"/>
              </a:spcAft>
              <a:buClr>
                <a:srgbClr val="27AB94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Montserrat regular" panose="020B0604020202020204" charset="-18"/>
              </a:rPr>
              <a:t>Replacement of household and office equipment</a:t>
            </a:r>
          </a:p>
          <a:p>
            <a:pPr marL="400050" indent="-285750">
              <a:spcAft>
                <a:spcPts val="600"/>
              </a:spcAft>
              <a:buClr>
                <a:srgbClr val="27AB94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Montserrat regular" panose="020B0604020202020204" charset="-18"/>
              </a:rPr>
              <a:t>Enhancing the energy efficiency of technological processes</a:t>
            </a:r>
          </a:p>
          <a:p>
            <a:pPr marL="400050" indent="-285750">
              <a:spcAft>
                <a:spcPts val="600"/>
              </a:spcAft>
              <a:buClr>
                <a:srgbClr val="27AB94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Montserrat regular" panose="020B0604020202020204" charset="-18"/>
              </a:rPr>
              <a:t>Transport related energy efficiency measures</a:t>
            </a:r>
          </a:p>
          <a:p>
            <a:pPr marL="400050" indent="-285750">
              <a:spcAft>
                <a:spcPts val="600"/>
              </a:spcAft>
              <a:buClr>
                <a:srgbClr val="27AB94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Montserrat regular" panose="020B0604020202020204" charset="-18"/>
              </a:rPr>
              <a:t>Awareness-raising activities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6D531E5E-B336-4D3C-8949-458B18090A3F}"/>
              </a:ext>
            </a:extLst>
          </p:cNvPr>
          <p:cNvSpPr/>
          <p:nvPr/>
        </p:nvSpPr>
        <p:spPr>
          <a:xfrm>
            <a:off x="823697" y="1972593"/>
            <a:ext cx="5442285" cy="307777"/>
          </a:xfrm>
          <a:prstGeom prst="rect">
            <a:avLst/>
          </a:prstGeom>
          <a:solidFill>
            <a:srgbClr val="27AB94"/>
          </a:solidFill>
        </p:spPr>
        <p:txBody>
          <a:bodyPr wrap="square">
            <a:spAutoFit/>
          </a:bodyPr>
          <a:lstStyle/>
          <a:p>
            <a:pPr algn="ctr">
              <a:buSzPts val="1400"/>
            </a:pPr>
            <a:r>
              <a:rPr lang="en" sz="1400" b="1" dirty="0">
                <a:solidFill>
                  <a:schemeClr val="bg1"/>
                </a:solidFill>
                <a:latin typeface="Montserrat regular" panose="020B0604020202020204" charset="-18"/>
              </a:rPr>
              <a:t>Measure types:</a:t>
            </a:r>
          </a:p>
        </p:txBody>
      </p:sp>
      <p:sp>
        <p:nvSpPr>
          <p:cNvPr id="10" name="Tartalom helye 1">
            <a:extLst>
              <a:ext uri="{FF2B5EF4-FFF2-40B4-BE49-F238E27FC236}">
                <a16:creationId xmlns:a16="http://schemas.microsoft.com/office/drawing/2014/main" id="{CDDD4BA9-CAA3-4360-A05D-F50667A4F370}"/>
              </a:ext>
            </a:extLst>
          </p:cNvPr>
          <p:cNvSpPr txBox="1">
            <a:spLocks/>
          </p:cNvSpPr>
          <p:nvPr/>
        </p:nvSpPr>
        <p:spPr>
          <a:xfrm>
            <a:off x="6676424" y="1076715"/>
            <a:ext cx="4810313" cy="504894"/>
          </a:xfrm>
          <a:prstGeom prst="rect">
            <a:avLst/>
          </a:prstGeom>
        </p:spPr>
        <p:txBody>
          <a:bodyPr/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7AB94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" sz="2000" b="1" dirty="0"/>
              <a:t>White certificate register</a:t>
            </a:r>
            <a:endParaRPr lang="hu-HU" sz="2000" b="1" dirty="0"/>
          </a:p>
          <a:p>
            <a:pPr marL="428625" indent="0" algn="ctr">
              <a:spcBef>
                <a:spcPts val="60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None/>
            </a:pPr>
            <a:endParaRPr lang="hu-HU" sz="1800" b="1" dirty="0">
              <a:latin typeface="Montserrat regular" panose="020B0604020202020204" charset="-18"/>
            </a:endParaRPr>
          </a:p>
          <a:p>
            <a:pPr marL="0" indent="0" algn="ctr">
              <a:buClrTx/>
              <a:buFont typeface="Arial" panose="020B0604020202020204" pitchFamily="34" charset="0"/>
              <a:buNone/>
            </a:pPr>
            <a:endParaRPr lang="hu-HU" b="1" dirty="0"/>
          </a:p>
          <a:p>
            <a:pPr marL="0" indent="0" algn="ctr">
              <a:buClrTx/>
              <a:buFont typeface="Arial" panose="020B0604020202020204" pitchFamily="34" charset="0"/>
              <a:buNone/>
            </a:pPr>
            <a:endParaRPr lang="hu-HU" b="1" dirty="0"/>
          </a:p>
          <a:p>
            <a:pPr marL="0" indent="0" algn="ctr">
              <a:buClrTx/>
              <a:buFont typeface="Arial" panose="020B0604020202020204" pitchFamily="34" charset="0"/>
              <a:buNone/>
            </a:pPr>
            <a:endParaRPr lang="hu-HU" b="1" dirty="0"/>
          </a:p>
          <a:p>
            <a:pPr marL="0" indent="0" algn="ctr">
              <a:buClrTx/>
              <a:buFont typeface="Arial" panose="020B0604020202020204" pitchFamily="34" charset="0"/>
              <a:buNone/>
            </a:pPr>
            <a:endParaRPr lang="hu-HU" b="1" dirty="0"/>
          </a:p>
          <a:p>
            <a:pPr marL="0" indent="0" algn="ctr">
              <a:buClrTx/>
              <a:buFont typeface="Arial" panose="020B0604020202020204" pitchFamily="34" charset="0"/>
              <a:buNone/>
            </a:pPr>
            <a:endParaRPr lang="hu-HU" b="1" dirty="0"/>
          </a:p>
          <a:p>
            <a:pPr marL="0" indent="0" algn="ctr">
              <a:buClrTx/>
              <a:buFont typeface="Arial" panose="020B0604020202020204" pitchFamily="34" charset="0"/>
              <a:buNone/>
            </a:pPr>
            <a:endParaRPr lang="hu-HU" b="1" dirty="0"/>
          </a:p>
          <a:p>
            <a:pPr marL="0" indent="0" algn="ctr">
              <a:buClrTx/>
              <a:buFont typeface="Arial" panose="020B0604020202020204" pitchFamily="34" charset="0"/>
              <a:buNone/>
            </a:pPr>
            <a:endParaRPr lang="hu-HU" b="1" dirty="0"/>
          </a:p>
          <a:p>
            <a:pPr lvl="1" algn="ctr"/>
            <a:endParaRPr lang="hu-HU" b="1" dirty="0"/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925439A6-B42A-4362-879C-1790B1CEC9A5}"/>
              </a:ext>
            </a:extLst>
          </p:cNvPr>
          <p:cNvSpPr txBox="1">
            <a:spLocks/>
          </p:cNvSpPr>
          <p:nvPr/>
        </p:nvSpPr>
        <p:spPr>
          <a:xfrm>
            <a:off x="6432235" y="1443729"/>
            <a:ext cx="5298690" cy="39274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" sz="1600" b="1" dirty="0">
                <a:latin typeface="Montserrat regular" panose="020B0604020202020204" charset="-18"/>
              </a:rPr>
              <a:t>ekr.mekh.hu </a:t>
            </a:r>
          </a:p>
        </p:txBody>
      </p:sp>
      <p:sp>
        <p:nvSpPr>
          <p:cNvPr id="12" name="Tartalom helye 2">
            <a:extLst>
              <a:ext uri="{FF2B5EF4-FFF2-40B4-BE49-F238E27FC236}">
                <a16:creationId xmlns:a16="http://schemas.microsoft.com/office/drawing/2014/main" id="{A315F9A5-9DD7-484D-A42E-235CDEA0B5CD}"/>
              </a:ext>
            </a:extLst>
          </p:cNvPr>
          <p:cNvSpPr txBox="1">
            <a:spLocks/>
          </p:cNvSpPr>
          <p:nvPr/>
        </p:nvSpPr>
        <p:spPr>
          <a:xfrm>
            <a:off x="6794859" y="1904851"/>
            <a:ext cx="4936066" cy="856857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27AB94"/>
              </a:buClr>
              <a:buSzPct val="120000"/>
            </a:pPr>
            <a:r>
              <a:rPr lang="hu-HU" sz="1600" dirty="0">
                <a:latin typeface="Montserrat regular" panose="020B0604020202020204" charset="-18"/>
              </a:rPr>
              <a:t>P</a:t>
            </a:r>
            <a:r>
              <a:rPr lang="en" sz="1600" dirty="0">
                <a:latin typeface="Montserrat regular" panose="020B0604020202020204" charset="-18"/>
              </a:rPr>
              <a:t>rovides </a:t>
            </a:r>
            <a:r>
              <a:rPr lang="en-GB" sz="1600" dirty="0">
                <a:latin typeface="Montserrat regular" panose="020B0604020202020204" charset="-18"/>
              </a:rPr>
              <a:t>real-time</a:t>
            </a:r>
            <a:r>
              <a:rPr lang="en" sz="1600" dirty="0">
                <a:latin typeface="Montserrat regular" panose="020B0604020202020204" charset="-18"/>
              </a:rPr>
              <a:t> monitoring of certified energy savings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27AB94"/>
              </a:buClr>
              <a:buSzPct val="120000"/>
            </a:pPr>
            <a:r>
              <a:rPr lang="en" sz="1600" dirty="0">
                <a:latin typeface="Montserrat regular" panose="020B0604020202020204" charset="-18"/>
              </a:rPr>
              <a:t>Energy auditors register all WhC-s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27AB94"/>
              </a:buClr>
            </a:pPr>
            <a:r>
              <a:rPr lang="en" altLang="hu-HU" sz="1600" dirty="0">
                <a:latin typeface="Montserrat regular" panose="020B0604020202020204" charset="-18"/>
              </a:rPr>
              <a:t>Obligated parties can track their obligations and savings </a:t>
            </a:r>
            <a:r>
              <a:rPr lang="hu-HU" altLang="hu-HU" sz="1600" dirty="0">
                <a:latin typeface="Montserrat regular" panose="020B0604020202020204" charset="-18"/>
              </a:rPr>
              <a:t>at </a:t>
            </a:r>
            <a:r>
              <a:rPr lang="en" altLang="hu-HU" sz="1600" dirty="0">
                <a:latin typeface="Montserrat regular" panose="020B0604020202020204" charset="-18"/>
              </a:rPr>
              <a:t>any time</a:t>
            </a:r>
            <a:endParaRPr lang="hu-HU" altLang="hu-HU" sz="1600" dirty="0">
              <a:latin typeface="Montserrat regular" panose="020B0604020202020204" charset="-18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27AB94"/>
              </a:buClr>
            </a:pPr>
            <a:r>
              <a:rPr lang="en-GB" altLang="hu-HU" sz="1600" dirty="0">
                <a:latin typeface="Montserrat regular" panose="020B0604020202020204" charset="-18"/>
              </a:rPr>
              <a:t>For commercial transactions, transfers must also be recorded in the registry</a:t>
            </a:r>
            <a:endParaRPr lang="en-GB" sz="1600" dirty="0">
              <a:latin typeface="+mj-lt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hu-HU" sz="1600" dirty="0">
              <a:latin typeface="Montserrat regular" panose="020B0604020202020204" charset="-18"/>
            </a:endParaRPr>
          </a:p>
          <a:p>
            <a:pPr marL="542925" algn="just"/>
            <a:endParaRPr lang="hu-HU" sz="1600" dirty="0">
              <a:latin typeface="Montserrat regular" panose="020B0604020202020204" charset="-18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hu-HU" sz="1600" dirty="0">
              <a:latin typeface="Montserrat regular" panose="020B0604020202020204" charset="-1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hu-HU" sz="1600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FEED8CCD-E63A-468D-A2BC-3B6A7DFAF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865" y="4280918"/>
            <a:ext cx="7792234" cy="240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0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0FBDADB1-D44D-4D30-98A9-4766E8B1427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3316" y="1375735"/>
            <a:ext cx="10515600" cy="4611408"/>
          </a:xfrm>
        </p:spPr>
        <p:txBody>
          <a:bodyPr/>
          <a:lstStyle/>
          <a:p>
            <a:r>
              <a:rPr lang="en-GB" altLang="hu-HU" sz="2200" b="1" dirty="0"/>
              <a:t>Non-accountable savings</a:t>
            </a:r>
            <a:r>
              <a:rPr lang="en-GB" altLang="hu-HU" sz="2200" dirty="0"/>
              <a:t>: Fuel additives, tire pressure correction, aerator replacement, certain lighting upgrades.</a:t>
            </a:r>
          </a:p>
          <a:p>
            <a:pPr marL="0" indent="0">
              <a:buNone/>
            </a:pPr>
            <a:endParaRPr lang="en-GB" altLang="hu-HU" sz="2200" dirty="0"/>
          </a:p>
          <a:p>
            <a:r>
              <a:rPr lang="en-GB" altLang="hu-HU" sz="2200" b="1" dirty="0"/>
              <a:t>New rules for individual actions</a:t>
            </a:r>
            <a:r>
              <a:rPr lang="en-GB" altLang="hu-HU" sz="2200" dirty="0"/>
              <a:t>: Short-lived measures will be recorded at a discounted value.</a:t>
            </a:r>
          </a:p>
          <a:p>
            <a:pPr marL="0" indent="0">
              <a:buNone/>
            </a:pPr>
            <a:endParaRPr lang="en-GB" altLang="hu-HU" sz="2200" dirty="0"/>
          </a:p>
          <a:p>
            <a:r>
              <a:rPr lang="hu-HU" sz="2200" dirty="0"/>
              <a:t>A</a:t>
            </a:r>
            <a:r>
              <a:rPr lang="en-GB" sz="2200" dirty="0" err="1"/>
              <a:t>ll</a:t>
            </a:r>
            <a:r>
              <a:rPr lang="en-GB" sz="2200" dirty="0"/>
              <a:t> HEM entries are subject to a </a:t>
            </a:r>
            <a:r>
              <a:rPr lang="en-GB" sz="2200" b="1" dirty="0"/>
              <a:t>preliminary formal check and risk analysis</a:t>
            </a:r>
            <a:r>
              <a:rPr lang="en-GB" sz="2200" dirty="0"/>
              <a:t>, </a:t>
            </a:r>
            <a:r>
              <a:rPr lang="hu-HU" sz="2200" dirty="0" err="1"/>
              <a:t>enabling</a:t>
            </a:r>
            <a:r>
              <a:rPr lang="hu-HU" sz="2200" dirty="0"/>
              <a:t> </a:t>
            </a:r>
            <a:r>
              <a:rPr lang="en-GB" sz="2200" dirty="0"/>
              <a:t>to identify and quickly correct the data entry errors.</a:t>
            </a:r>
            <a:r>
              <a:rPr lang="en-GB" sz="2200" b="1" dirty="0"/>
              <a:t> </a:t>
            </a:r>
          </a:p>
          <a:p>
            <a:pPr marL="0" indent="0">
              <a:buNone/>
            </a:pPr>
            <a:endParaRPr lang="en-GB" sz="2200" b="1" dirty="0"/>
          </a:p>
          <a:p>
            <a:r>
              <a:rPr lang="hu-HU" sz="2200" b="1" dirty="0"/>
              <a:t>HEM </a:t>
            </a:r>
            <a:r>
              <a:rPr lang="hu-HU" sz="2200" b="1" dirty="0" err="1"/>
              <a:t>registration</a:t>
            </a:r>
            <a:r>
              <a:rPr lang="hu-HU" sz="2200" b="1" dirty="0"/>
              <a:t> </a:t>
            </a:r>
            <a:r>
              <a:rPr lang="en-GB" sz="2200" b="1" dirty="0"/>
              <a:t>became subject to a fee</a:t>
            </a:r>
            <a:r>
              <a:rPr lang="en-GB" sz="2200" dirty="0"/>
              <a:t>. The HEM module has been modified accordingly to track payments made by the auditors.</a:t>
            </a:r>
          </a:p>
          <a:p>
            <a:endParaRPr lang="hu-HU" sz="2400" b="1" dirty="0"/>
          </a:p>
          <a:p>
            <a:endParaRPr lang="hu-HU" sz="2400" dirty="0"/>
          </a:p>
          <a:p>
            <a:endParaRPr lang="hu-HU" altLang="hu-HU" sz="2400" dirty="0"/>
          </a:p>
          <a:p>
            <a:endParaRPr lang="hu-HU" altLang="hu-HU" sz="2400" dirty="0"/>
          </a:p>
          <a:p>
            <a:endParaRPr lang="en" sz="2200" dirty="0"/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FEA99FA-C854-4B05-8715-6674E8D84F4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F089508-451D-4CFE-82B9-FE69F9942F45}" type="slidenum">
              <a:rPr lang="hu-HU" smtClean="0"/>
              <a:pPr/>
              <a:t>5</a:t>
            </a:fld>
            <a:endParaRPr lang="hu-HU"/>
          </a:p>
        </p:txBody>
      </p:sp>
      <p:sp>
        <p:nvSpPr>
          <p:cNvPr id="5" name="Cím 2">
            <a:extLst>
              <a:ext uri="{FF2B5EF4-FFF2-40B4-BE49-F238E27FC236}">
                <a16:creationId xmlns:a16="http://schemas.microsoft.com/office/drawing/2014/main" id="{B5DDD905-4840-4578-BA87-912CD1D224D3}"/>
              </a:ext>
            </a:extLst>
          </p:cNvPr>
          <p:cNvSpPr txBox="1">
            <a:spLocks/>
          </p:cNvSpPr>
          <p:nvPr/>
        </p:nvSpPr>
        <p:spPr>
          <a:xfrm>
            <a:off x="463956" y="250041"/>
            <a:ext cx="10515600" cy="7393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rgbClr val="4D4D4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What changed in December</a:t>
            </a:r>
            <a:r>
              <a:rPr lang="hu-HU" sz="2400" dirty="0"/>
              <a:t>/</a:t>
            </a:r>
            <a:r>
              <a:rPr lang="hu-HU" sz="2400" dirty="0" err="1"/>
              <a:t>January</a:t>
            </a:r>
            <a:r>
              <a:rPr lang="en-GB" sz="2400" dirty="0"/>
              <a:t>?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934930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35955DB-D689-4D6C-BF46-267188D762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F089508-451D-4CFE-82B9-FE69F9942F45}" type="slidenum">
              <a:rPr lang="hu-HU" smtClean="0"/>
              <a:pPr/>
              <a:t>6</a:t>
            </a:fld>
            <a:endParaRPr lang="hu-HU"/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75707F6D-C89F-46F3-B154-02AFDF72CE26}"/>
              </a:ext>
            </a:extLst>
          </p:cNvPr>
          <p:cNvSpPr txBox="1">
            <a:spLocks/>
          </p:cNvSpPr>
          <p:nvPr/>
        </p:nvSpPr>
        <p:spPr>
          <a:xfrm>
            <a:off x="599164" y="264057"/>
            <a:ext cx="9286875" cy="74533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rgbClr val="4D4D4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Evolution of the volume of new entries</a:t>
            </a:r>
            <a:endParaRPr lang="en-GB" sz="2400" b="1" dirty="0"/>
          </a:p>
        </p:txBody>
      </p:sp>
      <p:sp>
        <p:nvSpPr>
          <p:cNvPr id="6" name="Tartalom helye 4">
            <a:extLst>
              <a:ext uri="{FF2B5EF4-FFF2-40B4-BE49-F238E27FC236}">
                <a16:creationId xmlns:a16="http://schemas.microsoft.com/office/drawing/2014/main" id="{B9BCD545-167A-47A9-8262-BA84BA797BE4}"/>
              </a:ext>
            </a:extLst>
          </p:cNvPr>
          <p:cNvSpPr txBox="1">
            <a:spLocks/>
          </p:cNvSpPr>
          <p:nvPr/>
        </p:nvSpPr>
        <p:spPr>
          <a:xfrm>
            <a:off x="853568" y="981582"/>
            <a:ext cx="10500232" cy="100012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" sz="1400" b="1" dirty="0"/>
              <a:t>By the end of the </a:t>
            </a:r>
            <a:r>
              <a:rPr lang="hu-HU" sz="1400" b="1" dirty="0"/>
              <a:t>Q1 2025</a:t>
            </a:r>
            <a:r>
              <a:rPr lang="en" sz="1400" b="1" dirty="0"/>
              <a:t>, the total number of registered HEMs exceeded 15 million</a:t>
            </a:r>
            <a:r>
              <a:rPr lang="hu-HU" sz="1400" b="1" dirty="0"/>
              <a:t> GJ</a:t>
            </a:r>
            <a:endParaRPr lang="en" sz="14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GB" sz="1400" b="1" dirty="0"/>
              <a:t>Certification bodies recorded a total of GJ 2 million in savings </a:t>
            </a:r>
            <a:r>
              <a:rPr lang="en-GB" sz="1400" dirty="0"/>
              <a:t> in the first quarter. </a:t>
            </a:r>
            <a:endParaRPr lang="hu-HU" sz="1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/>
              <a:t>The high number of certifications was partly due to the fiscal year-end on 31 March, and partly due to the termination of transitional provisions </a:t>
            </a:r>
            <a:r>
              <a:rPr lang="hu-HU" sz="1400" dirty="0"/>
              <a:t>in </a:t>
            </a:r>
            <a:r>
              <a:rPr lang="en-GB" sz="1400" dirty="0"/>
              <a:t>the regulation.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01CFDED-F917-4AC0-A179-FA73E6B662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4319702"/>
              </p:ext>
            </p:extLst>
          </p:nvPr>
        </p:nvGraphicFramePr>
        <p:xfrm>
          <a:off x="424992" y="1807464"/>
          <a:ext cx="11187113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zövegdoboz 7">
            <a:extLst>
              <a:ext uri="{FF2B5EF4-FFF2-40B4-BE49-F238E27FC236}">
                <a16:creationId xmlns:a16="http://schemas.microsoft.com/office/drawing/2014/main" id="{2054B341-064A-4616-A1E1-6BD79BA59957}"/>
              </a:ext>
            </a:extLst>
          </p:cNvPr>
          <p:cNvSpPr txBox="1"/>
          <p:nvPr/>
        </p:nvSpPr>
        <p:spPr>
          <a:xfrm>
            <a:off x="4938252" y="6494180"/>
            <a:ext cx="2160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200">
                <a:solidFill>
                  <a:schemeClr val="bg2">
                    <a:lumMod val="50000"/>
                  </a:schemeClr>
                </a:solidFill>
              </a:rPr>
              <a:t>Source: EKR Data Collection System</a:t>
            </a:r>
          </a:p>
        </p:txBody>
      </p:sp>
    </p:spTree>
    <p:extLst>
      <p:ext uri="{BB962C8B-B14F-4D97-AF65-F5344CB8AC3E}">
        <p14:creationId xmlns:p14="http://schemas.microsoft.com/office/powerpoint/2010/main" val="930109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3ECD9C-577D-420C-83B3-0C6FEB4F6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41" y="169068"/>
            <a:ext cx="9286875" cy="745332"/>
          </a:xfrm>
        </p:spPr>
        <p:txBody>
          <a:bodyPr>
            <a:normAutofit/>
          </a:bodyPr>
          <a:lstStyle/>
          <a:p>
            <a:r>
              <a:rPr lang="en-US" sz="2400" dirty="0"/>
              <a:t>Distribution by lifetime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D167ED30-FA92-41CE-B679-FE883D6A5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272" y="914400"/>
            <a:ext cx="9653588" cy="143257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400" b="1" dirty="0"/>
              <a:t>The proportion of HEMs with a 1-year lifespan increased compared to the previous quarter.</a:t>
            </a:r>
            <a:r>
              <a:rPr lang="en-US" sz="1400" dirty="0"/>
              <a:t>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400" dirty="0"/>
              <a:t>The proportion of HEMs with a 2-5 year lifespan continued to decrease, while the proportion of savings with a 6-10 year lifespan did not change significantly compared to the previous quarter.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400" dirty="0"/>
              <a:t>The proportion of longer-lived measures increased slightly.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C943198-75BC-4D7C-BE9F-9D9CAA7178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6370018"/>
              </p:ext>
            </p:extLst>
          </p:nvPr>
        </p:nvGraphicFramePr>
        <p:xfrm>
          <a:off x="1585777" y="2037121"/>
          <a:ext cx="9020445" cy="3906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zövegdoboz 9">
            <a:extLst>
              <a:ext uri="{FF2B5EF4-FFF2-40B4-BE49-F238E27FC236}">
                <a16:creationId xmlns:a16="http://schemas.microsoft.com/office/drawing/2014/main" id="{3ED59A03-A730-4E6E-BEDE-786B1EC012F6}"/>
              </a:ext>
            </a:extLst>
          </p:cNvPr>
          <p:cNvSpPr txBox="1"/>
          <p:nvPr/>
        </p:nvSpPr>
        <p:spPr>
          <a:xfrm>
            <a:off x="4601570" y="6055596"/>
            <a:ext cx="2160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200" dirty="0">
                <a:solidFill>
                  <a:schemeClr val="bg2">
                    <a:lumMod val="50000"/>
                  </a:schemeClr>
                </a:solidFill>
              </a:rPr>
              <a:t>Source: EKR Data Collection System</a:t>
            </a:r>
          </a:p>
        </p:txBody>
      </p:sp>
    </p:spTree>
    <p:extLst>
      <p:ext uri="{BB962C8B-B14F-4D97-AF65-F5344CB8AC3E}">
        <p14:creationId xmlns:p14="http://schemas.microsoft.com/office/powerpoint/2010/main" val="2395419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3ECD9C-577D-420C-83B3-0C6FEB4F6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50" y="244240"/>
            <a:ext cx="9286875" cy="745332"/>
          </a:xfrm>
        </p:spPr>
        <p:txBody>
          <a:bodyPr>
            <a:normAutofit/>
          </a:bodyPr>
          <a:lstStyle/>
          <a:p>
            <a:r>
              <a:rPr lang="hu-HU" sz="2400" dirty="0"/>
              <a:t>HEM </a:t>
            </a:r>
            <a:r>
              <a:rPr lang="en-GB" sz="2400" dirty="0"/>
              <a:t>exchange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D167ED30-FA92-41CE-B679-FE883D6A5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989572"/>
            <a:ext cx="11529899" cy="100012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400" dirty="0"/>
              <a:t>The imbalance in the HEM market was reflected in auction prices, with </a:t>
            </a:r>
            <a:r>
              <a:rPr lang="en-US" sz="1400" b="1" dirty="0"/>
              <a:t>record-low marginal prices </a:t>
            </a:r>
            <a:r>
              <a:rPr lang="en-US" sz="1400" dirty="0"/>
              <a:t>observed across all HEM types.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" sz="1400" dirty="0"/>
              <a:t>Based on the accounting rules, </a:t>
            </a:r>
            <a:r>
              <a:rPr lang="en" sz="1400" b="1" dirty="0"/>
              <a:t>the price was lower for the long-lived and doubly accountable HEM</a:t>
            </a:r>
            <a:r>
              <a:rPr lang="hu-HU" sz="1400" b="1" dirty="0"/>
              <a:t>s</a:t>
            </a:r>
            <a:r>
              <a:rPr lang="en" sz="1400" b="1" dirty="0"/>
              <a:t> </a:t>
            </a:r>
            <a:r>
              <a:rPr lang="en" sz="1400" dirty="0"/>
              <a:t>than for the short-lived HEM</a:t>
            </a:r>
            <a:r>
              <a:rPr lang="hu-HU" sz="1400" dirty="0"/>
              <a:t>s.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" sz="1400" dirty="0"/>
              <a:t>A similar anomaly occurred at the previous auction, when the </a:t>
            </a:r>
            <a:r>
              <a:rPr lang="en" sz="1400" b="1" dirty="0"/>
              <a:t>pricing of double and one-and-a-half times HEMs was reversed.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hu-HU" sz="1300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0FD8ADD5-7CC5-451D-B048-E701B546EEC9}"/>
              </a:ext>
            </a:extLst>
          </p:cNvPr>
          <p:cNvSpPr txBox="1"/>
          <p:nvPr/>
        </p:nvSpPr>
        <p:spPr>
          <a:xfrm>
            <a:off x="7052231" y="6342917"/>
            <a:ext cx="38671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dirty="0">
                <a:solidFill>
                  <a:schemeClr val="bg2">
                    <a:lumMod val="50000"/>
                  </a:schemeClr>
                </a:solidFill>
              </a:rPr>
              <a:t>Source: CEEGEX Zrt.   https://ceegex.hu/hu/ekr/piaci-adatok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2AB38AE2-663D-4A12-A689-3091522CDF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3301824"/>
              </p:ext>
            </p:extLst>
          </p:nvPr>
        </p:nvGraphicFramePr>
        <p:xfrm>
          <a:off x="371475" y="2348411"/>
          <a:ext cx="6031647" cy="4363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68AC70D0-3587-4D0F-A569-C7E3C95583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0340978"/>
              </p:ext>
            </p:extLst>
          </p:nvPr>
        </p:nvGraphicFramePr>
        <p:xfrm>
          <a:off x="6608908" y="2040587"/>
          <a:ext cx="5498251" cy="434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33086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FEA99FA-C854-4B05-8715-6674E8D84F4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F089508-451D-4CFE-82B9-FE69F9942F45}" type="slidenum">
              <a:rPr lang="hu-HU" smtClean="0"/>
              <a:pPr/>
              <a:t>9</a:t>
            </a:fld>
            <a:endParaRPr lang="hu-HU"/>
          </a:p>
        </p:txBody>
      </p:sp>
      <p:sp>
        <p:nvSpPr>
          <p:cNvPr id="5" name="Cím 2">
            <a:extLst>
              <a:ext uri="{FF2B5EF4-FFF2-40B4-BE49-F238E27FC236}">
                <a16:creationId xmlns:a16="http://schemas.microsoft.com/office/drawing/2014/main" id="{B5DDD905-4840-4578-BA87-912CD1D224D3}"/>
              </a:ext>
            </a:extLst>
          </p:cNvPr>
          <p:cNvSpPr txBox="1">
            <a:spLocks/>
          </p:cNvSpPr>
          <p:nvPr/>
        </p:nvSpPr>
        <p:spPr>
          <a:xfrm>
            <a:off x="336804" y="236752"/>
            <a:ext cx="10515600" cy="7393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rgbClr val="4D4D4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What has changed from June on?</a:t>
            </a:r>
            <a:endParaRPr lang="en-US" sz="2400" b="1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0BA5F5E9-E4A4-44EE-8C7C-A949615C359B}"/>
              </a:ext>
            </a:extLst>
          </p:cNvPr>
          <p:cNvSpPr/>
          <p:nvPr/>
        </p:nvSpPr>
        <p:spPr>
          <a:xfrm>
            <a:off x="875154" y="5272516"/>
            <a:ext cx="106371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2000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0DCC3451-87CD-4CC8-8F93-E3C74E13165E}"/>
              </a:ext>
            </a:extLst>
          </p:cNvPr>
          <p:cNvSpPr/>
          <p:nvPr/>
        </p:nvSpPr>
        <p:spPr>
          <a:xfrm>
            <a:off x="334257" y="1081633"/>
            <a:ext cx="11718936" cy="53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27AB94"/>
              </a:buClr>
              <a:buSzPct val="100000"/>
              <a:tabLst>
                <a:tab pos="457200" algn="l"/>
              </a:tabLst>
            </a:pPr>
            <a:r>
              <a:rPr lang="en-GB" b="1" dirty="0">
                <a:ea typeface="Times New Roman" panose="02020603050405020304" pitchFamily="18" charset="0"/>
              </a:rPr>
              <a:t>Increased energy savings obligation:</a:t>
            </a: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Rising in 2025-26 (0.5%&lt;1.4%), followed by a gradual decline in 2027-30 (1%&gt;0.5%)</a:t>
            </a:r>
          </a:p>
          <a:p>
            <a:pPr>
              <a:buClr>
                <a:srgbClr val="27AB94"/>
              </a:buClr>
              <a:buSzPct val="100000"/>
              <a:tabLst>
                <a:tab pos="457200" algn="l"/>
              </a:tabLst>
            </a:pPr>
            <a:endParaRPr lang="en-GB" b="1" dirty="0">
              <a:ea typeface="Times New Roman" panose="02020603050405020304" pitchFamily="18" charset="0"/>
            </a:endParaRPr>
          </a:p>
          <a:p>
            <a:pPr>
              <a:buClr>
                <a:srgbClr val="27AB94"/>
              </a:buClr>
              <a:buSzPct val="100000"/>
              <a:tabLst>
                <a:tab pos="457200" algn="l"/>
              </a:tabLst>
            </a:pPr>
            <a:r>
              <a:rPr lang="en-GB" b="1" dirty="0">
                <a:ea typeface="Times New Roman" panose="02020603050405020304" pitchFamily="18" charset="0"/>
              </a:rPr>
              <a:t>New residential HEM requirements:</a:t>
            </a: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0.9% of the obligation must be fulfilled using new EE measures in the residential sector</a:t>
            </a: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A future certification catalog will define eligibility criteria</a:t>
            </a:r>
          </a:p>
          <a:p>
            <a:pPr>
              <a:buClr>
                <a:srgbClr val="27AB94"/>
              </a:buClr>
              <a:buSzPct val="100000"/>
              <a:tabLst>
                <a:tab pos="457200" algn="l"/>
              </a:tabLst>
            </a:pPr>
            <a:endParaRPr lang="en-GB" b="1" dirty="0">
              <a:ea typeface="Times New Roman" panose="02020603050405020304" pitchFamily="18" charset="0"/>
            </a:endParaRPr>
          </a:p>
          <a:p>
            <a:pPr>
              <a:buClr>
                <a:srgbClr val="27AB94"/>
              </a:buClr>
              <a:buSzPct val="100000"/>
              <a:tabLst>
                <a:tab pos="457200" algn="l"/>
              </a:tabLst>
            </a:pPr>
            <a:r>
              <a:rPr lang="en-GB" b="1" dirty="0">
                <a:ea typeface="Times New Roman" panose="02020603050405020304" pitchFamily="18" charset="0"/>
              </a:rPr>
              <a:t>Focus on long-term impact:</a:t>
            </a:r>
            <a:endParaRPr lang="en-GB" dirty="0">
              <a:ea typeface="Times New Roman" panose="02020603050405020304" pitchFamily="18" charset="0"/>
            </a:endParaRP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Priority given to energy saving measures with a long lifespan</a:t>
            </a: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30% of the 0.5% obligation must be met with 6+ year savings</a:t>
            </a:r>
            <a:r>
              <a:rPr lang="hu-HU" dirty="0"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hu-HU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endParaRPr lang="en-GB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Shorter-term HEMs still allowed for remaining share</a:t>
            </a:r>
          </a:p>
          <a:p>
            <a:pPr lvl="1">
              <a:buClr>
                <a:srgbClr val="27AB94"/>
              </a:buClr>
              <a:buSzPct val="100000"/>
              <a:tabLst>
                <a:tab pos="914400" algn="l"/>
              </a:tabLst>
            </a:pPr>
            <a:endParaRPr lang="en-GB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27AB94"/>
              </a:buClr>
              <a:buSzPct val="100000"/>
              <a:tabLst>
                <a:tab pos="457200" algn="l"/>
              </a:tabLst>
            </a:pPr>
            <a:r>
              <a:rPr lang="en-GB" b="1" dirty="0">
                <a:ea typeface="Times New Roman" panose="02020603050405020304" pitchFamily="18" charset="0"/>
              </a:rPr>
              <a:t>Stricter certification rules:</a:t>
            </a:r>
            <a:endParaRPr lang="en-GB" dirty="0">
              <a:ea typeface="Times New Roman" panose="02020603050405020304" pitchFamily="18" charset="0"/>
            </a:endParaRP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Only experienced auditors may certify HEMs </a:t>
            </a:r>
          </a:p>
          <a:p>
            <a:pPr lvl="1">
              <a:buClr>
                <a:srgbClr val="27AB94"/>
              </a:buClr>
              <a:buSzPct val="100000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(minimum: 3 completed corporate audits or 200,000 GJ in verified energy savings) </a:t>
            </a: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Currently, about half of the registered auditing organizations meet these criteria.</a:t>
            </a: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endParaRPr lang="en-GB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27AB94"/>
              </a:buClr>
              <a:buSzPct val="100000"/>
              <a:tabLst>
                <a:tab pos="457200" algn="l"/>
              </a:tabLst>
            </a:pPr>
            <a:r>
              <a:rPr lang="en-GB" b="1" dirty="0">
                <a:ea typeface="Times New Roman" panose="02020603050405020304" pitchFamily="18" charset="0"/>
              </a:rPr>
              <a:t>Transaction fees:</a:t>
            </a:r>
            <a:endParaRPr lang="en-GB" dirty="0">
              <a:ea typeface="Times New Roman" panose="02020603050405020304" pitchFamily="18" charset="0"/>
            </a:endParaRPr>
          </a:p>
          <a:p>
            <a:pPr marL="800100" lvl="1" indent="-342900">
              <a:buClr>
                <a:srgbClr val="27AB94"/>
              </a:buClr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New transaction fee structure for bilateral deals (CEEGEX’s highest fee +100 HUF/GJ).</a:t>
            </a:r>
          </a:p>
        </p:txBody>
      </p:sp>
    </p:spTree>
    <p:extLst>
      <p:ext uri="{BB962C8B-B14F-4D97-AF65-F5344CB8AC3E}">
        <p14:creationId xmlns:p14="http://schemas.microsoft.com/office/powerpoint/2010/main" val="1639437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1. egyéni séma">
      <a:dk1>
        <a:srgbClr val="4D4D4E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. egyéni séma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29E57887D760484DA61420E23E0BF681" ma:contentTypeVersion="17" ma:contentTypeDescription="Új dokumentum létrehozása." ma:contentTypeScope="" ma:versionID="20e240e599f2a3a5358c46e6138e7486">
  <xsd:schema xmlns:xsd="http://www.w3.org/2001/XMLSchema" xmlns:xs="http://www.w3.org/2001/XMLSchema" xmlns:p="http://schemas.microsoft.com/office/2006/metadata/properties" xmlns:ns2="4b1ba0fd-19b3-4c7e-bd46-de009a0675b4" xmlns:ns3="53860fbb-44d6-4238-b364-d734b1669ac4" targetNamespace="http://schemas.microsoft.com/office/2006/metadata/properties" ma:root="true" ma:fieldsID="11db5b539d90bf3576bede914917a1a2" ns2:_="" ns3:_="">
    <xsd:import namespace="4b1ba0fd-19b3-4c7e-bd46-de009a0675b4"/>
    <xsd:import namespace="53860fbb-44d6-4238-b364-d734b1669a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1ba0fd-19b3-4c7e-bd46-de009a067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épcímkék" ma:readOnly="false" ma:fieldId="{5cf76f15-5ced-4ddc-b409-7134ff3c332f}" ma:taxonomyMulti="true" ma:sspId="7cb12b0e-00a5-4551-8a19-a15de1741b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60fbb-44d6-4238-b364-d734b1669ac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428d9bc-4be1-41cd-80a3-2b66635b6367}" ma:internalName="TaxCatchAll" ma:showField="CatchAllData" ma:web="53860fbb-44d6-4238-b364-d734b1669a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3860fbb-44d6-4238-b364-d734b1669ac4" xsi:nil="true"/>
    <lcf76f155ced4ddcb4097134ff3c332f xmlns="4b1ba0fd-19b3-4c7e-bd46-de009a0675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7FE30A9-2564-4098-ADEB-868937D47427}"/>
</file>

<file path=customXml/itemProps2.xml><?xml version="1.0" encoding="utf-8"?>
<ds:datastoreItem xmlns:ds="http://schemas.openxmlformats.org/officeDocument/2006/customXml" ds:itemID="{AC8F673A-78DC-4B1B-9649-36E7B0537AB0}"/>
</file>

<file path=customXml/itemProps3.xml><?xml version="1.0" encoding="utf-8"?>
<ds:datastoreItem xmlns:ds="http://schemas.openxmlformats.org/officeDocument/2006/customXml" ds:itemID="{B0D0E79D-42E4-4C2B-90B5-91685DD3B5CE}"/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1313</Words>
  <Application>Microsoft Office PowerPoint</Application>
  <PresentationFormat>Szélesvásznú</PresentationFormat>
  <Paragraphs>201</Paragraphs>
  <Slides>11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21" baseType="lpstr">
      <vt:lpstr>Wingdings</vt:lpstr>
      <vt:lpstr>Calibri Light</vt:lpstr>
      <vt:lpstr>Arial</vt:lpstr>
      <vt:lpstr>Calibri</vt:lpstr>
      <vt:lpstr>Montserrat italic</vt:lpstr>
      <vt:lpstr>Montserrat</vt:lpstr>
      <vt:lpstr>Montserrat SemiBold</vt:lpstr>
      <vt:lpstr>Montserrat regular</vt:lpstr>
      <vt:lpstr>Times New Roman</vt:lpstr>
      <vt:lpstr>Office-téma</vt:lpstr>
      <vt:lpstr>PowerPoint-bemutató</vt:lpstr>
      <vt:lpstr>PowerPoint-bemutató</vt:lpstr>
      <vt:lpstr>The Hungarian energy efficiency market</vt:lpstr>
      <vt:lpstr>Key elements of an impactful EEOS system</vt:lpstr>
      <vt:lpstr>PowerPoint-bemutató</vt:lpstr>
      <vt:lpstr>PowerPoint-bemutató</vt:lpstr>
      <vt:lpstr>Distribution by lifetime</vt:lpstr>
      <vt:lpstr>HEM exchange</vt:lpstr>
      <vt:lpstr>PowerPoint-bemutató</vt:lpstr>
      <vt:lpstr>PowerPoint-bemutató</vt:lpstr>
      <vt:lpstr>Energy efficiency must be first!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Vedres Péter</dc:creator>
  <cp:lastModifiedBy>Fógel Regina dr.</cp:lastModifiedBy>
  <cp:revision>45</cp:revision>
  <dcterms:modified xsi:type="dcterms:W3CDTF">2025-06-23T10:46:50Z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0x01010029E57887D760484DA61420E23E0BF681</vt:lpwstr>
  </property>
</Properties>
</file>